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6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412360" cy="2331691"/>
          </a:xfrm>
        </p:spPr>
        <p:txBody>
          <a:bodyPr>
            <a:normAutofit fontScale="90000"/>
          </a:bodyPr>
          <a:lstStyle/>
          <a:p>
            <a:r>
              <a:rPr lang="ru-RU" sz="9600" b="1" cap="all" dirty="0">
                <a:ln w="6350">
                  <a:noFill/>
                </a:ln>
                <a:gradFill>
                  <a:gsLst>
                    <a:gs pos="0">
                      <a:srgbClr val="FDA023">
                        <a:tint val="73000"/>
                        <a:satMod val="145000"/>
                      </a:srgbClr>
                    </a:gs>
                    <a:gs pos="73000">
                      <a:srgbClr val="FDA023">
                        <a:tint val="73000"/>
                        <a:satMod val="145000"/>
                      </a:srgbClr>
                    </a:gs>
                    <a:gs pos="100000">
                      <a:srgbClr val="FDA023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КОМИТЕТ ПО ЭНЕРГЕТИКЕ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797152"/>
            <a:ext cx="5904656" cy="1584176"/>
          </a:xfrm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C6E7FC">
                    <a:lumMod val="25000"/>
                  </a:srgbClr>
                </a:solidFill>
              </a:rPr>
              <a:t>Союз «Торгово-промышленная палата Воронежской области»</a:t>
            </a: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C6E7FC">
                    <a:lumMod val="25000"/>
                  </a:srgbClr>
                </a:solidFill>
              </a:rPr>
              <a:t>Председатель Комитета </a:t>
            </a:r>
            <a:r>
              <a:rPr lang="ru-RU" dirty="0">
                <a:solidFill>
                  <a:srgbClr val="C6E7FC">
                    <a:lumMod val="25000"/>
                  </a:srgbClr>
                </a:solidFill>
              </a:rPr>
              <a:t>по энергетике: </a:t>
            </a:r>
            <a:r>
              <a:rPr lang="ru-RU" dirty="0" smtClean="0">
                <a:solidFill>
                  <a:srgbClr val="C6E7FC">
                    <a:lumMod val="25000"/>
                  </a:srgbClr>
                </a:solidFill>
              </a:rPr>
              <a:t> </a:t>
            </a:r>
            <a:endParaRPr lang="ru-RU" dirty="0">
              <a:solidFill>
                <a:srgbClr val="C6E7FC">
                  <a:lumMod val="25000"/>
                </a:srgbClr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C6E7FC">
                    <a:lumMod val="25000"/>
                  </a:srgbClr>
                </a:solidFill>
              </a:rPr>
              <a:t>                                                                         Коровин С.М.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3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	Способствовать формированию равноправных отношений между </a:t>
            </a:r>
            <a:r>
              <a:rPr lang="ru-RU" dirty="0" smtClean="0"/>
              <a:t>организациями </a:t>
            </a:r>
            <a:r>
              <a:rPr lang="ru-RU" dirty="0"/>
              <a:t>и </a:t>
            </a:r>
            <a:r>
              <a:rPr lang="ru-RU" dirty="0" smtClean="0"/>
              <a:t>предпринимателями с </a:t>
            </a:r>
            <a:r>
              <a:rPr lang="ru-RU" dirty="0"/>
              <a:t>энергосбытовыми и энергосетевыми организациями Воронежской области.</a:t>
            </a:r>
          </a:p>
          <a:p>
            <a:r>
              <a:rPr lang="ru-RU" dirty="0"/>
              <a:t>2.	Способствовать устойчивому развитию </a:t>
            </a:r>
            <a:r>
              <a:rPr lang="ru-RU" dirty="0" smtClean="0"/>
              <a:t>организаций </a:t>
            </a:r>
            <a:r>
              <a:rPr lang="ru-RU" dirty="0"/>
              <a:t>и </a:t>
            </a:r>
            <a:r>
              <a:rPr lang="ru-RU" dirty="0" smtClean="0"/>
              <a:t>предпринимателей, </a:t>
            </a:r>
            <a:r>
              <a:rPr lang="ru-RU" dirty="0"/>
              <a:t>занятых в энергетической отрасли Воронежской  области.</a:t>
            </a:r>
          </a:p>
          <a:p>
            <a:r>
              <a:rPr lang="ru-RU" dirty="0"/>
              <a:t>3.	Способствовать оптимизации затрат на энергетические ресурсы и на подключение к энергетическим сетям </a:t>
            </a:r>
            <a:r>
              <a:rPr lang="ru-RU" dirty="0" smtClean="0"/>
              <a:t>организаций </a:t>
            </a:r>
            <a:r>
              <a:rPr lang="ru-RU" dirty="0"/>
              <a:t>и </a:t>
            </a:r>
            <a:r>
              <a:rPr lang="ru-RU" dirty="0" smtClean="0"/>
              <a:t>предпринимателей Воронежской </a:t>
            </a:r>
            <a:r>
              <a:rPr lang="ru-RU" dirty="0"/>
              <a:t>области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4.Способствовать </a:t>
            </a:r>
            <a:r>
              <a:rPr lang="ru-RU" dirty="0"/>
              <a:t>оптимизации затрат </a:t>
            </a:r>
            <a:r>
              <a:rPr lang="ru-RU" dirty="0" smtClean="0"/>
              <a:t>на электрическую </a:t>
            </a:r>
            <a:r>
              <a:rPr lang="ru-RU" dirty="0"/>
              <a:t>энергию, посредством альтернативной генерации 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Комитета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0172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200" dirty="0"/>
          </a:p>
          <a:p>
            <a:r>
              <a:rPr lang="ru-RU" sz="1200" dirty="0"/>
              <a:t>1.	Помощь </a:t>
            </a:r>
            <a:r>
              <a:rPr lang="ru-RU" sz="1200" dirty="0" smtClean="0"/>
              <a:t>организациям </a:t>
            </a:r>
            <a:r>
              <a:rPr lang="ru-RU" sz="1200" dirty="0"/>
              <a:t>и </a:t>
            </a:r>
            <a:r>
              <a:rPr lang="ru-RU" sz="1200" dirty="0" smtClean="0"/>
              <a:t>предпринимателям Воронежской области:</a:t>
            </a:r>
            <a:endParaRPr lang="ru-RU" sz="1200" dirty="0"/>
          </a:p>
          <a:p>
            <a:r>
              <a:rPr lang="ru-RU" sz="1200" dirty="0"/>
              <a:t>•	— в получении энергетических ресурсов и сопутствующих услуг по оптимальным ценам;</a:t>
            </a:r>
          </a:p>
          <a:p>
            <a:r>
              <a:rPr lang="ru-RU" sz="1200" dirty="0"/>
              <a:t>•	— в получении доступа к закупкам государственных корпораций и компаний с государственным участием </a:t>
            </a:r>
            <a:r>
              <a:rPr lang="ru-RU" sz="1200" dirty="0" smtClean="0"/>
              <a:t>в энергетической </a:t>
            </a:r>
            <a:r>
              <a:rPr lang="ru-RU" sz="1200" dirty="0"/>
              <a:t>отрасли;</a:t>
            </a:r>
          </a:p>
          <a:p>
            <a:r>
              <a:rPr lang="ru-RU" sz="1200" dirty="0"/>
              <a:t>•	— во внедрении эффективных энергосберегающих технологий и оборудования;</a:t>
            </a:r>
          </a:p>
          <a:p>
            <a:r>
              <a:rPr lang="ru-RU" sz="1200" dirty="0"/>
              <a:t>•	— в </a:t>
            </a:r>
            <a:r>
              <a:rPr lang="ru-RU" sz="1200" dirty="0" smtClean="0"/>
              <a:t>содействии реализации проектов в энергетической отрасли направленных на снижение энергетических затрат и повышение конкурентоспособности продукции региона.</a:t>
            </a:r>
            <a:endParaRPr lang="ru-RU" sz="1200" dirty="0"/>
          </a:p>
          <a:p>
            <a:r>
              <a:rPr lang="ru-RU" sz="1200" dirty="0"/>
              <a:t>2.	Проведение просветительских мероприятий для </a:t>
            </a:r>
            <a:r>
              <a:rPr lang="ru-RU" sz="1200" dirty="0" smtClean="0"/>
              <a:t>организаций </a:t>
            </a:r>
            <a:r>
              <a:rPr lang="ru-RU" sz="1200" dirty="0"/>
              <a:t>и </a:t>
            </a:r>
            <a:r>
              <a:rPr lang="ru-RU" sz="1200" dirty="0" smtClean="0"/>
              <a:t>предпринимателей Воронежской области </a:t>
            </a:r>
            <a:r>
              <a:rPr lang="ru-RU" sz="1200" dirty="0"/>
              <a:t>по вопросам связанным с оптимизацией затрат на энергетические ресурсы и подключением к энергетическим сетям, с надежностью и качеством энергоснабжения, с внедрением энергосберегающих мероприятий и повышением энергоэффективности.</a:t>
            </a:r>
          </a:p>
          <a:p>
            <a:r>
              <a:rPr lang="ru-RU" sz="1200" dirty="0"/>
              <a:t>3.	Организация обмена опытом между организациями и предпринимателями Воронежской области по энергетическим вопросам.</a:t>
            </a:r>
          </a:p>
          <a:p>
            <a:r>
              <a:rPr lang="ru-RU" sz="1200" dirty="0"/>
              <a:t>4.	Осуществление консультирования представителей </a:t>
            </a:r>
            <a:r>
              <a:rPr lang="ru-RU" sz="1200" dirty="0" smtClean="0"/>
              <a:t>организаций </a:t>
            </a:r>
            <a:r>
              <a:rPr lang="ru-RU" sz="1200" dirty="0"/>
              <a:t>и </a:t>
            </a:r>
            <a:r>
              <a:rPr lang="ru-RU" sz="1200" dirty="0" smtClean="0"/>
              <a:t>предпринимателей </a:t>
            </a:r>
            <a:r>
              <a:rPr lang="ru-RU" sz="1200" dirty="0"/>
              <a:t>Воронежской области по энергетическим вопросам.</a:t>
            </a:r>
          </a:p>
          <a:p>
            <a:r>
              <a:rPr lang="ru-RU" sz="1200" dirty="0"/>
              <a:t>5.	Осуществление эффективного взаимодействия с другими комитетами Союза «Торгово-промышленная палата Воронежской </a:t>
            </a:r>
            <a:r>
              <a:rPr lang="ru-RU" sz="1200" dirty="0" smtClean="0"/>
              <a:t>области» по </a:t>
            </a:r>
            <a:r>
              <a:rPr lang="ru-RU" sz="1200" dirty="0"/>
              <a:t>вопросам связанным с энергетикой.</a:t>
            </a:r>
          </a:p>
          <a:p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</a:t>
            </a:r>
            <a:r>
              <a:rPr lang="ru-RU" dirty="0" smtClean="0"/>
              <a:t>Комитета</a:t>
            </a:r>
            <a:br>
              <a:rPr lang="ru-RU" dirty="0" smtClean="0"/>
            </a:br>
            <a:r>
              <a:rPr lang="ru-RU" dirty="0" smtClean="0"/>
              <a:t>Внутренние: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54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r>
              <a:rPr lang="ru-RU" sz="1200" dirty="0" smtClean="0"/>
              <a:t>1</a:t>
            </a:r>
            <a:r>
              <a:rPr lang="ru-RU" sz="1200" dirty="0"/>
              <a:t>.	Создание благоприятных бизнес-условий в энергетике </a:t>
            </a:r>
            <a:r>
              <a:rPr lang="ru-RU" sz="1200" dirty="0" smtClean="0"/>
              <a:t>Воронежской </a:t>
            </a:r>
            <a:r>
              <a:rPr lang="ru-RU" sz="1200" dirty="0"/>
              <a:t>области:</a:t>
            </a:r>
          </a:p>
          <a:p>
            <a:r>
              <a:rPr lang="ru-RU" sz="1200" dirty="0"/>
              <a:t>•	— взаимодействие с энергосбытовыми и энергосетевыми организациями по соблюдению интересов </a:t>
            </a:r>
            <a:r>
              <a:rPr lang="ru-RU" sz="1200" dirty="0" smtClean="0"/>
              <a:t>организаций </a:t>
            </a:r>
            <a:r>
              <a:rPr lang="ru-RU" sz="1200" dirty="0"/>
              <a:t>и </a:t>
            </a:r>
            <a:r>
              <a:rPr lang="ru-RU" sz="1200" dirty="0" smtClean="0"/>
              <a:t>предпринимателей </a:t>
            </a:r>
            <a:r>
              <a:rPr lang="ru-RU" sz="1200" dirty="0"/>
              <a:t>Воронежской </a:t>
            </a:r>
            <a:r>
              <a:rPr lang="ru-RU" sz="1200" dirty="0" smtClean="0"/>
              <a:t>области;</a:t>
            </a:r>
            <a:endParaRPr lang="ru-RU" sz="1200" dirty="0"/>
          </a:p>
          <a:p>
            <a:r>
              <a:rPr lang="ru-RU" sz="1200" dirty="0"/>
              <a:t>•	-взаимодействие с органами власти, регулирующими и контролирующими органами по соблюдению прав организаций и предпринимателей </a:t>
            </a:r>
            <a:r>
              <a:rPr lang="ru-RU" sz="1200" dirty="0" smtClean="0"/>
              <a:t>Воронежской области по </a:t>
            </a:r>
            <a:r>
              <a:rPr lang="ru-RU" sz="1200" dirty="0"/>
              <a:t>энергетическим вопросам;</a:t>
            </a:r>
          </a:p>
          <a:p>
            <a:r>
              <a:rPr lang="ru-RU" sz="1200" dirty="0"/>
              <a:t>•	— взаимодействие с предприятиями-собственниками и эксплуатантами объектов электросетевого комплекса в части организации и контроля закупок для обеспечения прозрачности процедур и контроля исполнения антидемпинговых мер;</a:t>
            </a:r>
          </a:p>
          <a:p>
            <a:r>
              <a:rPr lang="ru-RU" sz="1200" dirty="0"/>
              <a:t>•	— обеспечение доступа к закупкам государственных корпораций и компаний с государственным участием энергетической отрасли.</a:t>
            </a:r>
          </a:p>
          <a:p>
            <a:r>
              <a:rPr lang="ru-RU" sz="1200" dirty="0"/>
              <a:t>2.	Подготовка законодательных инициатив.</a:t>
            </a:r>
          </a:p>
          <a:p>
            <a:r>
              <a:rPr lang="ru-RU" sz="1200" dirty="0"/>
              <a:t>3.	Оценка регулирующего воздействия в энергетической отрасли </a:t>
            </a:r>
            <a:r>
              <a:rPr lang="ru-RU" sz="1200" dirty="0" smtClean="0"/>
              <a:t>Воронежской </a:t>
            </a:r>
            <a:r>
              <a:rPr lang="ru-RU" sz="1200" dirty="0"/>
              <a:t>области.</a:t>
            </a:r>
          </a:p>
          <a:p>
            <a:r>
              <a:rPr lang="ru-RU" sz="1200" dirty="0"/>
              <a:t>4.	Взаимодействие с комитетом по энергетике ТПП России</a:t>
            </a:r>
            <a:r>
              <a:rPr lang="ru-RU" sz="1200" dirty="0" smtClean="0"/>
              <a:t>.</a:t>
            </a:r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/>
              <a:t>Внешние: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41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9604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lvl="0" indent="0">
              <a:buClr>
                <a:srgbClr val="31B6FD"/>
              </a:buClr>
              <a:buNone/>
            </a:pPr>
            <a:r>
              <a:rPr lang="ru-RU" sz="1200" dirty="0">
                <a:solidFill>
                  <a:srgbClr val="073E87"/>
                </a:solidFill>
              </a:rPr>
              <a:t>•	</a:t>
            </a:r>
            <a:r>
              <a:rPr lang="ru-RU" sz="1200" b="1" dirty="0">
                <a:solidFill>
                  <a:srgbClr val="073E87"/>
                </a:solidFill>
              </a:rPr>
              <a:t>Сентябрь 2020 </a:t>
            </a:r>
            <a:r>
              <a:rPr lang="ru-RU" sz="1200" dirty="0">
                <a:solidFill>
                  <a:srgbClr val="073E87"/>
                </a:solidFill>
              </a:rPr>
              <a:t>- Включение представителя комитета в совещательный орган по вопросам эффективности закупок ПАО «МРСК Центра» (филиал «Воронежэнерго»).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200" dirty="0">
                <a:solidFill>
                  <a:srgbClr val="073E87"/>
                </a:solidFill>
              </a:rPr>
              <a:t>•	</a:t>
            </a:r>
            <a:r>
              <a:rPr lang="ru-RU" sz="1200" b="1" dirty="0">
                <a:solidFill>
                  <a:srgbClr val="073E87"/>
                </a:solidFill>
              </a:rPr>
              <a:t>Сентябрь 2020 </a:t>
            </a:r>
            <a:r>
              <a:rPr lang="ru-RU" sz="1200" dirty="0">
                <a:solidFill>
                  <a:srgbClr val="073E87"/>
                </a:solidFill>
              </a:rPr>
              <a:t>- Подписание нового или корректировка существующего соглашения о сотрудничестве между Союзом «Торгово-промышленная палата Воронежской области» и ПАО «МРСК Центра» (филиал «Воронежэнерго»).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200" dirty="0">
                <a:solidFill>
                  <a:srgbClr val="073E87"/>
                </a:solidFill>
              </a:rPr>
              <a:t>•	</a:t>
            </a:r>
            <a:r>
              <a:rPr lang="ru-RU" sz="1200" b="1" dirty="0">
                <a:solidFill>
                  <a:srgbClr val="073E87"/>
                </a:solidFill>
              </a:rPr>
              <a:t>Июль - Декабрь 2020 -</a:t>
            </a:r>
            <a:r>
              <a:rPr lang="ru-RU" sz="1200" dirty="0">
                <a:solidFill>
                  <a:srgbClr val="073E87"/>
                </a:solidFill>
              </a:rPr>
              <a:t>Проведение бизнес-завтраков (или мероприятий иного формата) для членов Союза «Торгово-промышленная палата Воронежской области» по следующим вопросам: — снижение затрат потребителей на электрическую энергию; — защиты интересов потребителей при предъявлении претензий по вопросам энергетики; — технологического подключения к электрическим сетям.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200" dirty="0">
                <a:solidFill>
                  <a:srgbClr val="073E87"/>
                </a:solidFill>
              </a:rPr>
              <a:t>•	</a:t>
            </a:r>
            <a:r>
              <a:rPr lang="ru-RU" sz="1200" b="1" dirty="0">
                <a:solidFill>
                  <a:srgbClr val="073E87"/>
                </a:solidFill>
              </a:rPr>
              <a:t>Январь-Декабрь 2020 -</a:t>
            </a:r>
            <a:r>
              <a:rPr lang="ru-RU" sz="1200" dirty="0">
                <a:solidFill>
                  <a:srgbClr val="073E87"/>
                </a:solidFill>
              </a:rPr>
              <a:t>Привлечение 10 новых членов в Союз «Торгово-промышленная палата Воронежской области».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200" dirty="0">
                <a:solidFill>
                  <a:srgbClr val="073E87"/>
                </a:solidFill>
              </a:rPr>
              <a:t>•	</a:t>
            </a:r>
            <a:r>
              <a:rPr lang="ru-RU" sz="1200" b="1" dirty="0">
                <a:solidFill>
                  <a:srgbClr val="073E87"/>
                </a:solidFill>
              </a:rPr>
              <a:t>Январь-Декабрь 2020 -</a:t>
            </a:r>
            <a:r>
              <a:rPr lang="ru-RU" sz="1200" dirty="0">
                <a:solidFill>
                  <a:srgbClr val="073E87"/>
                </a:solidFill>
              </a:rPr>
              <a:t>Консультирование членов Союза «Торгово-промышленная палата Воронежской области» по вопросам: — снижение затрат потребителей на электрическую энергию; — защиты интересов потребителей при предъявлении претензий по вопросам энергетики; — технологического подключения к электрическим сетям.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200" dirty="0">
                <a:solidFill>
                  <a:srgbClr val="073E87"/>
                </a:solidFill>
              </a:rPr>
              <a:t>•	</a:t>
            </a:r>
            <a:r>
              <a:rPr lang="ru-RU" sz="1200" b="1" dirty="0">
                <a:solidFill>
                  <a:srgbClr val="073E87"/>
                </a:solidFill>
              </a:rPr>
              <a:t>Ноябрь 2020 -</a:t>
            </a:r>
            <a:r>
              <a:rPr lang="ru-RU" sz="1200" dirty="0">
                <a:solidFill>
                  <a:srgbClr val="073E87"/>
                </a:solidFill>
              </a:rPr>
              <a:t>Подготовка предложений по внесению изменений в следующие нормативные акты: — постановление Правительства РФ от 04.05.2012 N 442 «О функционировании розничных рынков электрической энергии, полном и (или) частичном ограничении режима потребления электрической энергии» (вместе с «Основными положениями функционирования розничных рынков электрической энергии», «Правилами полного и (или) частичного ограничения режима потребления электрической энергии»); — постановление Правительства РФ от 27.12.2004 N 861 «Об утверждении Правил недискриминационного доступа к услугам по передаче электрической энергии и оказания этих услуг….»; Федеральный закон "Об энергосбережении и о повышении энергетической эффективности и о внесении изменений в отдельные законодательные акты Российской Федерации" от 23.11.2009 N 261-ФЗ.</a:t>
            </a:r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ПРОГРАММА </a:t>
            </a:r>
            <a:r>
              <a:rPr lang="ru-RU" sz="4000" dirty="0" smtClean="0"/>
              <a:t>2020(начало):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6052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200" dirty="0" smtClean="0"/>
              <a:t>              </a:t>
            </a:r>
            <a:r>
              <a:rPr lang="ru-RU" sz="1200" b="1" dirty="0" smtClean="0"/>
              <a:t>Июль-декабрь-</a:t>
            </a:r>
            <a:r>
              <a:rPr lang="ru-RU" sz="1200" dirty="0" smtClean="0"/>
              <a:t>Содействие</a:t>
            </a:r>
            <a:r>
              <a:rPr lang="ru-RU" sz="1200" dirty="0"/>
              <a:t> органам государственной власти осуществляющим контроль за исполнением законодательства в области энергоэффективности.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 smtClean="0"/>
              <a:t>              </a:t>
            </a:r>
            <a:r>
              <a:rPr lang="ru-RU" sz="1200" b="1" dirty="0" smtClean="0"/>
              <a:t>Июль-декабрь-</a:t>
            </a:r>
            <a:r>
              <a:rPr lang="ru-RU" sz="1200" dirty="0" smtClean="0"/>
              <a:t>Взаимодействие </a:t>
            </a:r>
            <a:r>
              <a:rPr lang="ru-RU" sz="1200" dirty="0"/>
              <a:t>с опорными ВУЗами региона по вопросам  подготовки профильных специалистов энергетиков: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/>
              <a:t>                   -Создание учебных мест за счёт предприятий,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/>
              <a:t>                   -Участие в учебном процессе,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/>
              <a:t>                   -Организация производственной практики,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/>
              <a:t>                   -Контроль последующего трудоустройства.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Программа 2020(продолжение):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538107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</TotalTime>
  <Words>40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КОМИТЕТ ПО ЭНЕРГЕТИКЕ</vt:lpstr>
      <vt:lpstr>Цели Комитета</vt:lpstr>
      <vt:lpstr>Задачи Комитета Внутренние:</vt:lpstr>
      <vt:lpstr>Внешние: </vt:lpstr>
      <vt:lpstr>ПРОГРАММА 2020(начало):</vt:lpstr>
      <vt:lpstr>Программа 2020(продолжение):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ПО ЭНЕРГЕТИКЕ</dc:title>
  <dc:creator>ё</dc:creator>
  <cp:lastModifiedBy>Жанна</cp:lastModifiedBy>
  <cp:revision>19</cp:revision>
  <dcterms:created xsi:type="dcterms:W3CDTF">2019-12-09T06:55:12Z</dcterms:created>
  <dcterms:modified xsi:type="dcterms:W3CDTF">2020-07-29T12:01:17Z</dcterms:modified>
</cp:coreProperties>
</file>