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4" r:id="rId3"/>
    <p:sldId id="260" r:id="rId4"/>
    <p:sldId id="322" r:id="rId5"/>
    <p:sldId id="321" r:id="rId6"/>
    <p:sldId id="291" r:id="rId7"/>
    <p:sldId id="284" r:id="rId8"/>
    <p:sldId id="306" r:id="rId9"/>
    <p:sldId id="307" r:id="rId10"/>
    <p:sldId id="295" r:id="rId11"/>
    <p:sldId id="281" r:id="rId12"/>
    <p:sldId id="265" r:id="rId13"/>
    <p:sldId id="296" r:id="rId14"/>
    <p:sldId id="319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74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17" autoAdjust="0"/>
    <p:restoredTop sz="94660"/>
  </p:normalViewPr>
  <p:slideViewPr>
    <p:cSldViewPr>
      <p:cViewPr varScale="1">
        <p:scale>
          <a:sx n="142" d="100"/>
          <a:sy n="142" d="100"/>
        </p:scale>
        <p:origin x="312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DE9C2-7965-4511-88AB-70F42DB42857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84411-B542-4864-BFF1-9963890A0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872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84411-B542-4864-BFF1-9963890A07D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682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730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81EB7-CCD3-4400-B336-0C4888F69D28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814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84411-B542-4864-BFF1-9963890A07D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682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84411-B542-4864-BFF1-9963890A07D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682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84411-B542-4864-BFF1-9963890A07D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682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84411-B542-4864-BFF1-9963890A07D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682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84411-B542-4864-BFF1-9963890A07D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682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84411-B542-4864-BFF1-9963890A07D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682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84411-B542-4864-BFF1-9963890A07D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682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84411-B542-4864-BFF1-9963890A07D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682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0D12-49AD-4816-9FEF-1F6326D802B7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E70F-744B-4449-9DE6-53A468351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01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0D12-49AD-4816-9FEF-1F6326D802B7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E70F-744B-4449-9DE6-53A468351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010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0D12-49AD-4816-9FEF-1F6326D802B7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E70F-744B-4449-9DE6-53A468351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799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47827" y="378106"/>
            <a:ext cx="1917501" cy="1916906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573781" y="378106"/>
            <a:ext cx="1917501" cy="1916906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599735" y="378106"/>
            <a:ext cx="1917501" cy="1916906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625692" y="378106"/>
            <a:ext cx="1917501" cy="1916906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47827" y="2436737"/>
            <a:ext cx="1917501" cy="1916906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573781" y="2436737"/>
            <a:ext cx="1917501" cy="1916906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599735" y="2436737"/>
            <a:ext cx="1917501" cy="1916906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625692" y="2436737"/>
            <a:ext cx="1917501" cy="1916906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4469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0D12-49AD-4816-9FEF-1F6326D802B7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E70F-744B-4449-9DE6-53A468351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799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0D12-49AD-4816-9FEF-1F6326D802B7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E70F-744B-4449-9DE6-53A468351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653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0D12-49AD-4816-9FEF-1F6326D802B7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E70F-744B-4449-9DE6-53A468351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21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0D12-49AD-4816-9FEF-1F6326D802B7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E70F-744B-4449-9DE6-53A468351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20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0D12-49AD-4816-9FEF-1F6326D802B7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E70F-744B-4449-9DE6-53A468351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380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0D12-49AD-4816-9FEF-1F6326D802B7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E70F-744B-4449-9DE6-53A468351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63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0D12-49AD-4816-9FEF-1F6326D802B7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E70F-744B-4449-9DE6-53A468351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84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0D12-49AD-4816-9FEF-1F6326D802B7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E70F-744B-4449-9DE6-53A468351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77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20D12-49AD-4816-9FEF-1F6326D802B7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3E70F-744B-4449-9DE6-53A468351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5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microsoft.com/office/2007/relationships/hdphoto" Target="../media/hdphoto4.wdp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veshnikova.ON@tpprf.ru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jpeg"/><Relationship Id="rId7" Type="http://schemas.openxmlformats.org/officeDocument/2006/relationships/hyperlink" Target="https://family.tpprf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5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5" t="8479" b="18401"/>
          <a:stretch/>
        </p:blipFill>
        <p:spPr>
          <a:xfrm>
            <a:off x="132421" y="322676"/>
            <a:ext cx="4007531" cy="455333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563888" y="1923678"/>
            <a:ext cx="5537474" cy="1080120"/>
          </a:xfrm>
          <a:prstGeom prst="rect">
            <a:avLst/>
          </a:prstGeom>
          <a:solidFill>
            <a:srgbClr val="45747F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5" rIns="91412" bIns="45705" rtlCol="0" anchor="ctr"/>
          <a:lstStyle/>
          <a:p>
            <a:pPr algn="ctr">
              <a:lnSpc>
                <a:spcPts val="2600"/>
              </a:lnSpc>
            </a:pPr>
            <a:r>
              <a:rPr lang="ru-RU" sz="2800" dirty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Demi Cond" panose="020B0706030402020204" pitchFamily="34" charset="0"/>
                <a:cs typeface="Times New Roman" panose="02020603050405020304" pitchFamily="18" charset="0"/>
              </a:rPr>
              <a:t>Ежегодный проект ТПП РФ </a:t>
            </a:r>
            <a:br>
              <a:rPr lang="ru-RU" sz="2800" dirty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Demi Cond" panose="020B070603040202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Demi Cond" panose="020B0706030402020204" pitchFamily="34" charset="0"/>
                <a:cs typeface="Times New Roman" panose="02020603050405020304" pitchFamily="18" charset="0"/>
              </a:rPr>
              <a:t>«СЕМЕЙНЫЕ КОМПАНИИ РОССИИ»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990" y="123478"/>
            <a:ext cx="2648149" cy="50667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39952" y="2889052"/>
            <a:ext cx="4745386" cy="108012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5" rIns="91412" bIns="45705" rtlCol="0" anchor="ctr"/>
          <a:lstStyle/>
          <a:p>
            <a:pPr algn="ctr">
              <a:lnSpc>
                <a:spcPts val="2600"/>
              </a:lnSpc>
            </a:pPr>
            <a:r>
              <a:rPr lang="ru-RU" sz="2800" dirty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Demi Cond" panose="020B0706030402020204" pitchFamily="34" charset="0"/>
                <a:cs typeface="Times New Roman" panose="02020603050405020304" pitchFamily="18" charset="0"/>
              </a:rPr>
              <a:t>Новый отбор участников </a:t>
            </a:r>
            <a:br>
              <a:rPr lang="ru-RU" sz="2800" dirty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Demi Cond" panose="020B070603040202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Demi Cond" panose="020B0706030402020204" pitchFamily="34" charset="0"/>
                <a:cs typeface="Times New Roman" panose="02020603050405020304" pitchFamily="18" charset="0"/>
              </a:rPr>
              <a:t>с 27 января по 17 февраля </a:t>
            </a:r>
            <a:br>
              <a:rPr lang="ru-RU" sz="2800" dirty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Demi Cond" panose="020B070603040202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Demi Cond" panose="020B0706030402020204" pitchFamily="34" charset="0"/>
                <a:cs typeface="Times New Roman" panose="02020603050405020304" pitchFamily="18" charset="0"/>
              </a:rPr>
              <a:t>2026 года</a:t>
            </a:r>
          </a:p>
        </p:txBody>
      </p:sp>
    </p:spTree>
    <p:extLst>
      <p:ext uri="{BB962C8B-B14F-4D97-AF65-F5344CB8AC3E}">
        <p14:creationId xmlns:p14="http://schemas.microsoft.com/office/powerpoint/2010/main" val="3097943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97874"/>
            <a:ext cx="1614377" cy="3088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09026"/>
            <a:ext cx="721908" cy="8930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9838" y="62803"/>
            <a:ext cx="8201770" cy="852763"/>
          </a:xfrm>
          <a:prstGeom prst="rect">
            <a:avLst/>
          </a:prstGeom>
          <a:solidFill>
            <a:srgbClr val="45747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5" rIns="91412" bIns="45705" rtlCol="0" anchor="ctr"/>
          <a:lstStyle/>
          <a:p>
            <a:pPr algn="ctr">
              <a:lnSpc>
                <a:spcPts val="2600"/>
              </a:lnSpc>
            </a:pPr>
            <a:r>
              <a:rPr lang="ru-RU" sz="2800" dirty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Demi Cond" panose="020B0706030402020204" pitchFamily="34" charset="0"/>
                <a:cs typeface="Times New Roman" panose="02020603050405020304" pitchFamily="18" charset="0"/>
              </a:rPr>
              <a:t>ОБЯЗАТЕЛЬСТВА УЧАСТНИКА ПРОЕКТА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047720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u="sng" kern="0" dirty="0">
                <a:solidFill>
                  <a:srgbClr val="0C465E"/>
                </a:solidFill>
                <a:latin typeface="Franklin Gothic Demi Cond" pitchFamily="34" charset="0"/>
              </a:rPr>
              <a:t>Участие в проекте бесплатное. </a:t>
            </a:r>
          </a:p>
          <a:p>
            <a:pPr lvl="0" algn="ctr"/>
            <a:endParaRPr lang="ru-RU" sz="1000" kern="0" dirty="0">
              <a:solidFill>
                <a:srgbClr val="0C465E"/>
              </a:solidFill>
              <a:latin typeface="Franklin Gothic Demi Cond" pitchFamily="34" charset="0"/>
            </a:endParaRPr>
          </a:p>
          <a:p>
            <a:pPr lvl="0" algn="ctr"/>
            <a:r>
              <a:rPr lang="ru-RU" sz="2200" kern="0" dirty="0">
                <a:solidFill>
                  <a:srgbClr val="0C465E"/>
                </a:solidFill>
                <a:latin typeface="Franklin Gothic Demi Cond" pitchFamily="34" charset="0"/>
              </a:rPr>
              <a:t>При вступлении в проект семейная компания – участник проекта </a:t>
            </a:r>
            <a:r>
              <a:rPr lang="ru-RU" sz="2200" kern="0" dirty="0">
                <a:solidFill>
                  <a:srgbClr val="C00000"/>
                </a:solidFill>
                <a:latin typeface="Franklin Gothic Demi Cond" pitchFamily="34" charset="0"/>
              </a:rPr>
              <a:t>обязуется принять участие в не менее чем двух выездных заседаниях Всероссийского Семейного Совета в 2026 году: </a:t>
            </a:r>
            <a:br>
              <a:rPr lang="ru-RU" sz="2200" kern="0" dirty="0">
                <a:solidFill>
                  <a:srgbClr val="C00000"/>
                </a:solidFill>
                <a:latin typeface="Franklin Gothic Demi Cond" pitchFamily="34" charset="0"/>
              </a:rPr>
            </a:br>
            <a:r>
              <a:rPr lang="ru-RU" sz="2200" kern="0" dirty="0">
                <a:solidFill>
                  <a:srgbClr val="C00000"/>
                </a:solidFill>
                <a:latin typeface="Franklin Gothic Demi Cond" pitchFamily="34" charset="0"/>
              </a:rPr>
              <a:t>вторая половина марта в городе Ярославле, и еще в одном из трех </a:t>
            </a:r>
            <a:br>
              <a:rPr lang="ru-RU" sz="2200" kern="0" dirty="0">
                <a:solidFill>
                  <a:srgbClr val="C00000"/>
                </a:solidFill>
                <a:latin typeface="Franklin Gothic Demi Cond" pitchFamily="34" charset="0"/>
              </a:rPr>
            </a:br>
            <a:r>
              <a:rPr lang="ru-RU" sz="2200" kern="0" dirty="0">
                <a:solidFill>
                  <a:srgbClr val="C00000"/>
                </a:solidFill>
                <a:latin typeface="Franklin Gothic Demi Cond" pitchFamily="34" charset="0"/>
              </a:rPr>
              <a:t>по выбору участника в течение 2026 года. </a:t>
            </a:r>
          </a:p>
          <a:p>
            <a:pPr lvl="0" algn="ctr"/>
            <a:r>
              <a:rPr lang="ru-RU" sz="2200" kern="0" dirty="0">
                <a:solidFill>
                  <a:srgbClr val="0C465E"/>
                </a:solidFill>
                <a:latin typeface="Franklin Gothic Demi Cond" pitchFamily="34" charset="0"/>
              </a:rPr>
              <a:t>Участие в Семейных Советах предполагает оплату проживания и проезда до места проведения, а также внесение организационного взноса за питание и культурную программу.</a:t>
            </a:r>
          </a:p>
          <a:p>
            <a:pPr lvl="0" algn="ctr"/>
            <a:r>
              <a:rPr lang="ru-RU" sz="2200" kern="0" dirty="0">
                <a:solidFill>
                  <a:srgbClr val="0C465E"/>
                </a:solidFill>
                <a:latin typeface="Franklin Gothic Demi Cond" pitchFamily="34" charset="0"/>
              </a:rPr>
              <a:t>Расходы на проведение деловой части и публичных мероприятий несет ТПП РФ.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6992" y="3682042"/>
            <a:ext cx="863697" cy="86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35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https://ivteleradio.ru/images/2018/12/13/4a18a91c6a0f459fb33dec63ac7311d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2346" tIns="51173" rIns="102346" bIns="51173" numCol="1" anchor="t" anchorCtr="0" compatLnSpc="1">
            <a:prstTxWarp prst="textNoShape">
              <a:avLst/>
            </a:prstTxWarp>
          </a:bodyPr>
          <a:lstStyle/>
          <a:p>
            <a:pPr defTabSz="1023407"/>
            <a:endParaRPr lang="ru-RU"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AutoShape 6" descr="https://ivteleradio.ru/images/2018/12/13/4a18a91c6a0f459fb33dec63ac7311df.jpg"/>
          <p:cNvSpPr>
            <a:spLocks noChangeAspect="1" noChangeArrowheads="1"/>
          </p:cNvSpPr>
          <p:nvPr/>
        </p:nvSpPr>
        <p:spPr bwMode="auto">
          <a:xfrm>
            <a:off x="307976" y="7966"/>
            <a:ext cx="304800" cy="30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2346" tIns="51173" rIns="102346" bIns="51173" numCol="1" anchor="t" anchorCtr="0" compatLnSpc="1">
            <a:prstTxWarp prst="textNoShape">
              <a:avLst/>
            </a:prstTxWarp>
          </a:bodyPr>
          <a:lstStyle/>
          <a:p>
            <a:pPr defTabSz="1023407"/>
            <a:endParaRPr lang="ru-RU"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AutoShape 17" descr="https://pbs.twimg.com/media/DsrGeJTXoAAE_Ul.jpg"/>
          <p:cNvSpPr>
            <a:spLocks noChangeAspect="1" noChangeArrowheads="1"/>
          </p:cNvSpPr>
          <p:nvPr/>
        </p:nvSpPr>
        <p:spPr bwMode="auto">
          <a:xfrm>
            <a:off x="765176" y="465166"/>
            <a:ext cx="304800" cy="30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2346" tIns="51173" rIns="102346" bIns="51173" numCol="1" anchor="t" anchorCtr="0" compatLnSpc="1">
            <a:prstTxWarp prst="textNoShape">
              <a:avLst/>
            </a:prstTxWarp>
          </a:bodyPr>
          <a:lstStyle/>
          <a:p>
            <a:pPr defTabSz="1023407"/>
            <a:endParaRPr lang="ru-RU"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AutoShape 2" descr="https://zebra-tv.ru/upload/iblock/2f7/Kadry.jpg"/>
          <p:cNvSpPr>
            <a:spLocks noChangeAspect="1" noChangeArrowheads="1"/>
          </p:cNvSpPr>
          <p:nvPr/>
        </p:nvSpPr>
        <p:spPr bwMode="auto">
          <a:xfrm>
            <a:off x="612776" y="320675"/>
            <a:ext cx="298451" cy="29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2404" tIns="51202" rIns="102404" bIns="51202" numCol="1" anchor="t" anchorCtr="0" compatLnSpc="1">
            <a:prstTxWarp prst="textNoShape">
              <a:avLst/>
            </a:prstTxWarp>
          </a:bodyPr>
          <a:lstStyle/>
          <a:p>
            <a:pPr defTabSz="1023407"/>
            <a:endParaRPr lang="ru-RU"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99792" y="3219822"/>
            <a:ext cx="2520280" cy="1519176"/>
          </a:xfrm>
          <a:prstGeom prst="rect">
            <a:avLst/>
          </a:prstGeom>
          <a:solidFill>
            <a:schemeClr val="bg1"/>
          </a:solidFill>
        </p:spPr>
        <p:txBody>
          <a:bodyPr wrap="square" lIns="102404" tIns="51202" rIns="102404" bIns="51202">
            <a:spAutoFit/>
          </a:bodyPr>
          <a:lstStyle/>
          <a:p>
            <a:pPr algn="ctr" defTabSz="1024026"/>
            <a:r>
              <a:rPr lang="ru-RU" sz="2000" u="sng" dirty="0">
                <a:solidFill>
                  <a:srgbClr val="C00000"/>
                </a:solidFill>
                <a:latin typeface="Franklin Gothic Demi Cond" panose="020B0706030402020204" pitchFamily="34" charset="0"/>
              </a:rPr>
              <a:t>Участники:</a:t>
            </a:r>
          </a:p>
          <a:p>
            <a:pPr algn="ctr" defTabSz="1024026"/>
            <a:r>
              <a:rPr lang="ru-RU" kern="0" dirty="0">
                <a:solidFill>
                  <a:srgbClr val="0C465E"/>
                </a:solidFill>
                <a:latin typeface="Franklin Gothic Demi Cond" pitchFamily="34" charset="0"/>
              </a:rPr>
              <a:t>собственники </a:t>
            </a:r>
            <a:br>
              <a:rPr lang="ru-RU" kern="0" dirty="0">
                <a:solidFill>
                  <a:srgbClr val="0C465E"/>
                </a:solidFill>
                <a:latin typeface="Franklin Gothic Demi Cond" pitchFamily="34" charset="0"/>
              </a:rPr>
            </a:br>
            <a:r>
              <a:rPr lang="ru-RU" kern="0" dirty="0">
                <a:solidFill>
                  <a:srgbClr val="0C465E"/>
                </a:solidFill>
                <a:latin typeface="Franklin Gothic Demi Cond" pitchFamily="34" charset="0"/>
              </a:rPr>
              <a:t>и руководители семейных предприятий </a:t>
            </a:r>
            <a:br>
              <a:rPr lang="ru-RU" kern="0" dirty="0">
                <a:solidFill>
                  <a:srgbClr val="0C465E"/>
                </a:solidFill>
                <a:latin typeface="Franklin Gothic Demi Cond" pitchFamily="34" charset="0"/>
              </a:rPr>
            </a:br>
            <a:r>
              <a:rPr lang="ru-RU" kern="0" dirty="0">
                <a:solidFill>
                  <a:srgbClr val="0C465E"/>
                </a:solidFill>
                <a:latin typeface="Franklin Gothic Demi Cond" pitchFamily="34" charset="0"/>
              </a:rPr>
              <a:t>из всех регионов России.</a:t>
            </a:r>
          </a:p>
        </p:txBody>
      </p:sp>
      <p:sp>
        <p:nvSpPr>
          <p:cNvPr id="4" name="AutoShape 2" descr="Группа сотрудников, группа, рабочие, адвокат PNG и PSD-файл пнг для  бесплатной загрузки"/>
          <p:cNvSpPr>
            <a:spLocks noChangeAspect="1" noChangeArrowheads="1"/>
          </p:cNvSpPr>
          <p:nvPr/>
        </p:nvSpPr>
        <p:spPr bwMode="auto">
          <a:xfrm>
            <a:off x="765176" y="465141"/>
            <a:ext cx="304800" cy="30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2404" tIns="51202" rIns="102404" bIns="51202" numCol="1" anchor="t" anchorCtr="0" compatLnSpc="1">
            <a:prstTxWarp prst="textNoShape">
              <a:avLst/>
            </a:prstTxWarp>
          </a:bodyPr>
          <a:lstStyle/>
          <a:p>
            <a:pPr defTabSz="1024026"/>
            <a:endParaRPr lang="ru-RU"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8065" y="2931790"/>
            <a:ext cx="4176463" cy="2073174"/>
          </a:xfrm>
          <a:prstGeom prst="rect">
            <a:avLst/>
          </a:prstGeom>
        </p:spPr>
        <p:txBody>
          <a:bodyPr wrap="square" lIns="102404" tIns="51202" rIns="102404" bIns="51202">
            <a:spAutoFit/>
          </a:bodyPr>
          <a:lstStyle/>
          <a:p>
            <a:pPr algn="ctr" defTabSz="1024026"/>
            <a:r>
              <a:rPr lang="ru-RU" sz="2000" u="sng" dirty="0">
                <a:solidFill>
                  <a:srgbClr val="C00000"/>
                </a:solidFill>
                <a:latin typeface="Franklin Gothic Demi Cond" panose="020B0706030402020204" pitchFamily="34" charset="0"/>
              </a:rPr>
              <a:t>Принципы участия:</a:t>
            </a:r>
            <a:endParaRPr lang="ru-RU" sz="2000" dirty="0">
              <a:solidFill>
                <a:srgbClr val="0C465E"/>
              </a:solidFill>
              <a:latin typeface="Franklin Gothic Demi Cond" pitchFamily="34" charset="0"/>
            </a:endParaRPr>
          </a:p>
          <a:p>
            <a:pPr marL="384009" indent="-384009" defTabSz="1024026">
              <a:buFont typeface="Wingdings" pitchFamily="2" charset="2"/>
              <a:buChar char="ü"/>
            </a:pPr>
            <a:r>
              <a:rPr lang="ru-RU" kern="0" dirty="0">
                <a:solidFill>
                  <a:srgbClr val="0C465E"/>
                </a:solidFill>
                <a:latin typeface="Franklin Gothic Demi Cond" pitchFamily="34" charset="0"/>
              </a:rPr>
              <a:t>добровольность; </a:t>
            </a:r>
          </a:p>
          <a:p>
            <a:pPr marL="384009" indent="-384009" defTabSz="1024026">
              <a:buFont typeface="Wingdings" pitchFamily="2" charset="2"/>
              <a:buChar char="ü"/>
            </a:pPr>
            <a:r>
              <a:rPr lang="ru-RU" kern="0" dirty="0">
                <a:solidFill>
                  <a:srgbClr val="0C465E"/>
                </a:solidFill>
                <a:latin typeface="Franklin Gothic Demi Cond" pitchFamily="34" charset="0"/>
              </a:rPr>
              <a:t>заинтересованность в новых возможностях;</a:t>
            </a:r>
          </a:p>
          <a:p>
            <a:pPr marL="384009" indent="-384009" defTabSz="1024026">
              <a:buFont typeface="Wingdings" pitchFamily="2" charset="2"/>
              <a:buChar char="ü"/>
            </a:pPr>
            <a:r>
              <a:rPr lang="ru-RU" kern="0" dirty="0">
                <a:solidFill>
                  <a:srgbClr val="0C465E"/>
                </a:solidFill>
                <a:latin typeface="Franklin Gothic Demi Cond" pitchFamily="34" charset="0"/>
              </a:rPr>
              <a:t>готовность формулировать проблемы </a:t>
            </a:r>
            <a:br>
              <a:rPr lang="ru-RU" kern="0" dirty="0">
                <a:solidFill>
                  <a:srgbClr val="0C465E"/>
                </a:solidFill>
                <a:latin typeface="Franklin Gothic Demi Cond" pitchFamily="34" charset="0"/>
              </a:rPr>
            </a:br>
            <a:r>
              <a:rPr lang="ru-RU" kern="0" dirty="0">
                <a:solidFill>
                  <a:srgbClr val="0C465E"/>
                </a:solidFill>
                <a:latin typeface="Franklin Gothic Demi Cond" pitchFamily="34" charset="0"/>
              </a:rPr>
              <a:t>и предложения, выдвигать инициативы.</a:t>
            </a:r>
          </a:p>
        </p:txBody>
      </p:sp>
      <p:sp>
        <p:nvSpPr>
          <p:cNvPr id="9" name="AutoShape 6" descr="Ícone de data e hora imagem vetorial de © ahasoft #89924506"/>
          <p:cNvSpPr>
            <a:spLocks noChangeAspect="1" noChangeArrowheads="1"/>
          </p:cNvSpPr>
          <p:nvPr/>
        </p:nvSpPr>
        <p:spPr bwMode="auto">
          <a:xfrm>
            <a:off x="917576" y="617541"/>
            <a:ext cx="304800" cy="30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2404" tIns="51202" rIns="102404" bIns="51202" numCol="1" anchor="t" anchorCtr="0" compatLnSpc="1">
            <a:prstTxWarp prst="textNoShape">
              <a:avLst/>
            </a:prstTxWarp>
          </a:bodyPr>
          <a:lstStyle/>
          <a:p>
            <a:pPr defTabSz="1024026"/>
            <a:endParaRPr lang="ru-RU"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AutoShape 10" descr="Date and time icon Royalty Free Vector Image - VectorStock"/>
          <p:cNvSpPr>
            <a:spLocks noChangeAspect="1" noChangeArrowheads="1"/>
          </p:cNvSpPr>
          <p:nvPr/>
        </p:nvSpPr>
        <p:spPr bwMode="auto">
          <a:xfrm>
            <a:off x="1069975" y="769941"/>
            <a:ext cx="304800" cy="30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2404" tIns="51202" rIns="102404" bIns="51202" numCol="1" anchor="t" anchorCtr="0" compatLnSpc="1">
            <a:prstTxWarp prst="textNoShape">
              <a:avLst/>
            </a:prstTxWarp>
          </a:bodyPr>
          <a:lstStyle/>
          <a:p>
            <a:pPr defTabSz="1024026"/>
            <a:endParaRPr lang="ru-RU" sz="20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-20538"/>
            <a:ext cx="1036637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8052" y="3185907"/>
            <a:ext cx="609979" cy="609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843558"/>
            <a:ext cx="564514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24026"/>
            <a:r>
              <a:rPr lang="ru-RU" sz="2000" u="sng" dirty="0">
                <a:solidFill>
                  <a:srgbClr val="C00000"/>
                </a:solidFill>
                <a:latin typeface="Franklin Gothic Demi Cond" panose="020B0706030402020204" pitchFamily="34" charset="0"/>
              </a:rPr>
              <a:t>СЕМЕЙНЫЙ СОВЕТ - ЭТО:</a:t>
            </a:r>
            <a:endParaRPr lang="ru-RU" sz="2000" dirty="0">
              <a:solidFill>
                <a:srgbClr val="0C465E"/>
              </a:solidFill>
              <a:latin typeface="Franklin Gothic Demi Cond" pitchFamily="34" charset="0"/>
            </a:endParaRPr>
          </a:p>
          <a:p>
            <a:pPr marL="384009" indent="-384009" algn="just" defTabSz="1024026">
              <a:buFont typeface="Wingdings" pitchFamily="2" charset="2"/>
              <a:buChar char="ü"/>
            </a:pPr>
            <a:r>
              <a:rPr lang="ru-RU" kern="0" dirty="0">
                <a:solidFill>
                  <a:srgbClr val="0C465E"/>
                </a:solidFill>
                <a:latin typeface="Franklin Gothic Demi Cond" pitchFamily="34" charset="0"/>
              </a:rPr>
              <a:t>выезд в регионы России – новые горизонты! </a:t>
            </a:r>
          </a:p>
          <a:p>
            <a:pPr marL="384009" indent="-384009" algn="just" defTabSz="1024026">
              <a:buFont typeface="Wingdings" pitchFamily="2" charset="2"/>
              <a:buChar char="ü"/>
            </a:pPr>
            <a:r>
              <a:rPr lang="ru-RU" kern="0" dirty="0">
                <a:solidFill>
                  <a:srgbClr val="0C465E"/>
                </a:solidFill>
                <a:latin typeface="Franklin Gothic Demi Cond" pitchFamily="34" charset="0"/>
              </a:rPr>
              <a:t>обсуждение общих проблем, поиск решений – коллективный мозговой штурм!</a:t>
            </a:r>
          </a:p>
          <a:p>
            <a:pPr marL="384009" indent="-384009" algn="just" defTabSz="1024026">
              <a:buFont typeface="Wingdings" pitchFamily="2" charset="2"/>
              <a:buChar char="ü"/>
            </a:pPr>
            <a:r>
              <a:rPr lang="ru-RU" kern="0" dirty="0">
                <a:solidFill>
                  <a:srgbClr val="0C465E"/>
                </a:solidFill>
                <a:latin typeface="Franklin Gothic Demi Cond" pitchFamily="34" charset="0"/>
              </a:rPr>
              <a:t>выезд на лучшие предприятия – обмен опытом, разговор с собственниками!</a:t>
            </a:r>
          </a:p>
          <a:p>
            <a:pPr marL="384009" indent="-384009" algn="just" defTabSz="1024026">
              <a:buFont typeface="Wingdings" pitchFamily="2" charset="2"/>
              <a:buChar char="ü"/>
            </a:pPr>
            <a:r>
              <a:rPr lang="ru-RU" kern="0" dirty="0">
                <a:solidFill>
                  <a:srgbClr val="0C465E"/>
                </a:solidFill>
                <a:latin typeface="Franklin Gothic Demi Cond" pitchFamily="34" charset="0"/>
              </a:rPr>
              <a:t>перезагрузка, новые контакты, участие в  Ассамблеях!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/>
          <a:stretch/>
        </p:blipFill>
        <p:spPr>
          <a:xfrm>
            <a:off x="0" y="656530"/>
            <a:ext cx="3172230" cy="4470345"/>
          </a:xfrm>
          <a:prstGeom prst="flowChartDelay">
            <a:avLst/>
          </a:prstGeom>
        </p:spPr>
      </p:pic>
      <p:sp>
        <p:nvSpPr>
          <p:cNvPr id="12" name="AutoShape 8" descr="https://ivteleradio.ru/images/2018/12/13/4a18a91c6a0f459fb33dec63ac7311df.jpg"/>
          <p:cNvSpPr>
            <a:spLocks noChangeAspect="1" noChangeArrowheads="1"/>
          </p:cNvSpPr>
          <p:nvPr/>
        </p:nvSpPr>
        <p:spPr bwMode="auto">
          <a:xfrm>
            <a:off x="460375" y="160366"/>
            <a:ext cx="304800" cy="30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2346" tIns="51173" rIns="102346" bIns="51173" numCol="1" anchor="t" anchorCtr="0" compatLnSpc="1">
            <a:prstTxWarp prst="textNoShape">
              <a:avLst/>
            </a:prstTxWarp>
          </a:bodyPr>
          <a:lstStyle/>
          <a:p>
            <a:pPr defTabSz="1023407"/>
            <a:endParaRPr lang="ru-RU"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-20538"/>
            <a:ext cx="7740352" cy="790479"/>
          </a:xfrm>
          <a:prstGeom prst="rect">
            <a:avLst/>
          </a:prstGeom>
          <a:solidFill>
            <a:srgbClr val="45747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5" rIns="91412" bIns="45705" rtlCol="0" anchor="ctr"/>
          <a:lstStyle/>
          <a:p>
            <a:pPr algn="ctr">
              <a:lnSpc>
                <a:spcPts val="3500"/>
              </a:lnSpc>
            </a:pPr>
            <a:r>
              <a:rPr lang="ru-RU" sz="2800" dirty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Demi Cond" panose="020B0706030402020204" pitchFamily="34" charset="0"/>
                <a:cs typeface="Times New Roman" panose="02020603050405020304" pitchFamily="18" charset="0"/>
              </a:rPr>
              <a:t>ЧТО ТАКОЕ СЕМЕЙНЫЙ СОВЕТ?</a:t>
            </a:r>
          </a:p>
        </p:txBody>
      </p:sp>
    </p:spTree>
    <p:extLst>
      <p:ext uri="{BB962C8B-B14F-4D97-AF65-F5344CB8AC3E}">
        <p14:creationId xmlns:p14="http://schemas.microsoft.com/office/powerpoint/2010/main" val="202850116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0" r="28330"/>
          <a:stretch/>
        </p:blipFill>
        <p:spPr bwMode="auto">
          <a:xfrm>
            <a:off x="0" y="712429"/>
            <a:ext cx="2544650" cy="2644075"/>
          </a:xfrm>
          <a:prstGeom prst="flowChartDelay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https://img2.freepng.ru/20180425/byw/kisspng-computer-icons-management-company-businessperson-o-5ae086d0d0cc83.781331351524664016855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7740352" cy="843558"/>
          </a:xfrm>
          <a:prstGeom prst="rect">
            <a:avLst/>
          </a:prstGeom>
          <a:solidFill>
            <a:srgbClr val="45747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5" rIns="91412" bIns="45705" rtlCol="0" anchor="ctr"/>
          <a:lstStyle/>
          <a:p>
            <a:pPr algn="ctr">
              <a:lnSpc>
                <a:spcPts val="3500"/>
              </a:lnSpc>
            </a:pPr>
            <a:r>
              <a:rPr lang="ru-RU" sz="2800" dirty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Demi Cond" panose="020B0706030402020204" pitchFamily="34" charset="0"/>
                <a:cs typeface="Times New Roman" panose="02020603050405020304" pitchFamily="18" charset="0"/>
              </a:rPr>
              <a:t>Мероприятия в рамках выездных заседаний </a:t>
            </a:r>
            <a:br>
              <a:rPr lang="ru-RU" sz="2800" dirty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Demi Cond" panose="020B070603040202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Demi Cond" panose="020B0706030402020204" pitchFamily="34" charset="0"/>
                <a:cs typeface="Times New Roman" panose="02020603050405020304" pitchFamily="18" charset="0"/>
              </a:rPr>
              <a:t>Всероссийского Семейного Совета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968" y="-64491"/>
            <a:ext cx="1197017" cy="155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02097" y="1246092"/>
            <a:ext cx="62454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200" kern="0" dirty="0">
                <a:solidFill>
                  <a:srgbClr val="0C465E"/>
                </a:solidFill>
                <a:latin typeface="Franklin Gothic Demi Cond" pitchFamily="34" charset="0"/>
              </a:rPr>
              <a:t>встречи с руководителями субъектов РФ;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kern="0" dirty="0">
                <a:solidFill>
                  <a:srgbClr val="0C465E"/>
                </a:solidFill>
                <a:latin typeface="Franklin Gothic Demi Cond" pitchFamily="34" charset="0"/>
              </a:rPr>
              <a:t>решение актуальных проблем </a:t>
            </a:r>
            <a:br>
              <a:rPr lang="ru-RU" sz="2200" kern="0" dirty="0">
                <a:solidFill>
                  <a:srgbClr val="0C465E"/>
                </a:solidFill>
                <a:latin typeface="Franklin Gothic Demi Cond" pitchFamily="34" charset="0"/>
              </a:rPr>
            </a:br>
            <a:r>
              <a:rPr lang="ru-RU" sz="2200" kern="0" dirty="0">
                <a:solidFill>
                  <a:srgbClr val="0C465E"/>
                </a:solidFill>
                <a:latin typeface="Franklin Gothic Demi Cond" pitchFamily="34" charset="0"/>
              </a:rPr>
              <a:t>и текущих вызовов бизнеса;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kern="0" dirty="0">
                <a:solidFill>
                  <a:srgbClr val="0C465E"/>
                </a:solidFill>
                <a:latin typeface="Franklin Gothic Demi Cond" pitchFamily="34" charset="0"/>
              </a:rPr>
              <a:t>интенсивные образовательные тренинги;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kern="0" dirty="0">
                <a:solidFill>
                  <a:srgbClr val="0C465E"/>
                </a:solidFill>
                <a:latin typeface="Franklin Gothic Demi Cond" pitchFamily="34" charset="0"/>
              </a:rPr>
              <a:t>стратегические сессии с участием лидеров рынка;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kern="0" dirty="0">
                <a:solidFill>
                  <a:srgbClr val="0C465E"/>
                </a:solidFill>
                <a:latin typeface="Franklin Gothic Demi Cond" pitchFamily="34" charset="0"/>
              </a:rPr>
              <a:t>мозговые штурмы;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kern="0" dirty="0">
                <a:solidFill>
                  <a:srgbClr val="0C465E"/>
                </a:solidFill>
                <a:latin typeface="Franklin Gothic Demi Cond" pitchFamily="34" charset="0"/>
              </a:rPr>
              <a:t>деловые экскурсии;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kern="0" dirty="0">
                <a:solidFill>
                  <a:srgbClr val="0C465E"/>
                </a:solidFill>
                <a:latin typeface="Franklin Gothic Demi Cond" pitchFamily="34" charset="0"/>
              </a:rPr>
              <a:t>открытие Центров Семейного Бизнеса;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kern="0" dirty="0">
                <a:solidFill>
                  <a:srgbClr val="0C465E"/>
                </a:solidFill>
                <a:latin typeface="Franklin Gothic Demi Cond" pitchFamily="34" charset="0"/>
              </a:rPr>
              <a:t>культурная программа.                                </a:t>
            </a:r>
            <a:endParaRPr lang="ru-RU" sz="2200" kern="0" dirty="0">
              <a:solidFill>
                <a:srgbClr val="C00000"/>
              </a:solidFill>
              <a:latin typeface="Franklin Gothic Demi Cond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385413"/>
            <a:ext cx="2555776" cy="489005"/>
          </a:xfrm>
          <a:prstGeom prst="rect">
            <a:avLst/>
          </a:prstGeom>
        </p:spPr>
      </p:pic>
      <p:pic>
        <p:nvPicPr>
          <p:cNvPr id="1028" name="Picture 4" descr="\\srvfiles\tppdocs\ДРП\1. СОБСТВЕННЫЕ ПРОЕКТЫ ДРП\7. СЕМЕЙНЫЙ БИЗНЕС\Семейный Совет\2024 год\6. Пермь\Фотографии\Налоги\Фото-11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4" r="6939" b="8428"/>
          <a:stretch/>
        </p:blipFill>
        <p:spPr bwMode="auto">
          <a:xfrm>
            <a:off x="0" y="2963617"/>
            <a:ext cx="2571662" cy="2272429"/>
          </a:xfrm>
          <a:prstGeom prst="flowChartDelay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386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631" y="-604838"/>
            <a:ext cx="9525000" cy="6353176"/>
          </a:xfrm>
          <a:prstGeom prst="rect">
            <a:avLst/>
          </a:prstGeom>
          <a:noFill/>
          <a:ln>
            <a:noFill/>
          </a:ln>
          <a:effectLst>
            <a:glow rad="1905000">
              <a:schemeClr val="accent1">
                <a:alpha val="2000"/>
              </a:schemeClr>
            </a:glow>
            <a:outerShdw dist="35921" dir="2700000" algn="ctr" rotWithShape="0">
              <a:schemeClr val="bg2"/>
            </a:outerShdw>
            <a:softEdge rad="9779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6444208" cy="7715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3400" kern="0" dirty="0">
                <a:solidFill>
                  <a:schemeClr val="bg1"/>
                </a:solidFill>
                <a:latin typeface="Franklin Gothic Demi Cond" pitchFamily="34" charset="0"/>
              </a:rPr>
              <a:t>СЕМЕЙНЫЕ СОВЕТЫ В 2026 ГОДУ</a:t>
            </a:r>
          </a:p>
        </p:txBody>
      </p:sp>
      <p:sp>
        <p:nvSpPr>
          <p:cNvPr id="2" name="AutoShape 6" descr="https://w7.pngwing.com/pngs/898/453/png-transparent-computer-icons-convention-business-paris-conference-conference-centre-business-silhouet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https://journal.devstarter.ru/views/journal.devstarter.ru/img/articles/fullsize/31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www.pngall.com/wp-content/uploads/10/Bid-PNG-Pic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4" descr="C:\Users\usr-mbk00091\Pictures\logo ТПП РФ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9970"/>
            <a:ext cx="2304257" cy="45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115616" y="1113918"/>
            <a:ext cx="843026" cy="37620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4400" kern="0" dirty="0">
              <a:solidFill>
                <a:schemeClr val="bg1"/>
              </a:solidFill>
              <a:latin typeface="Franklin Gothic Demi Cond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42617" y="2283718"/>
            <a:ext cx="352839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kern="0" dirty="0">
                <a:solidFill>
                  <a:srgbClr val="0C465E"/>
                </a:solidFill>
                <a:latin typeface="Franklin Gothic Demi Cond" pitchFamily="34" charset="0"/>
              </a:rPr>
              <a:t>Июнь – Алтайский край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742617" y="3147814"/>
            <a:ext cx="352839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kern="0" dirty="0">
                <a:solidFill>
                  <a:srgbClr val="0C465E"/>
                </a:solidFill>
                <a:latin typeface="Franklin Gothic Demi Cond" pitchFamily="34" charset="0"/>
              </a:rPr>
              <a:t>Сентябрь - Хабаровск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731897" y="4011910"/>
            <a:ext cx="352839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kern="0" dirty="0">
                <a:solidFill>
                  <a:srgbClr val="0C465E"/>
                </a:solidFill>
                <a:latin typeface="Franklin Gothic Demi Cond" pitchFamily="34" charset="0"/>
              </a:rPr>
              <a:t>Ноябрь - Томск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42617" y="1419622"/>
            <a:ext cx="352839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kern="0" dirty="0">
                <a:solidFill>
                  <a:srgbClr val="0C465E"/>
                </a:solidFill>
                <a:latin typeface="Franklin Gothic Demi Cond" pitchFamily="34" charset="0"/>
              </a:rPr>
              <a:t>Март - Ярославль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059982"/>
            <a:ext cx="2910267" cy="3600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1" r="10984"/>
          <a:stretch/>
        </p:blipFill>
        <p:spPr bwMode="auto">
          <a:xfrm>
            <a:off x="765175" y="1311688"/>
            <a:ext cx="854497" cy="837472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5" r="15550"/>
          <a:stretch/>
        </p:blipFill>
        <p:spPr bwMode="auto">
          <a:xfrm>
            <a:off x="765174" y="2283719"/>
            <a:ext cx="874275" cy="832062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5" r="9889"/>
          <a:stretch/>
        </p:blipFill>
        <p:spPr bwMode="auto">
          <a:xfrm>
            <a:off x="765175" y="3219822"/>
            <a:ext cx="854497" cy="864762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227934"/>
            <a:ext cx="874273" cy="832652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400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7740352" cy="987574"/>
          </a:xfrm>
          <a:prstGeom prst="rect">
            <a:avLst/>
          </a:prstGeom>
          <a:solidFill>
            <a:srgbClr val="45747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5" rIns="91412" bIns="45705" rtlCol="0" anchor="ctr"/>
          <a:lstStyle/>
          <a:p>
            <a:pPr algn="ctr"/>
            <a:r>
              <a:rPr lang="ru-RU" sz="2600" dirty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Demi Cond" panose="020B0706030402020204" pitchFamily="34" charset="0"/>
                <a:cs typeface="Times New Roman" panose="02020603050405020304" pitchFamily="18" charset="0"/>
                <a:sym typeface="Helvetica Light"/>
              </a:rPr>
              <a:t>Для взаимодействия </a:t>
            </a:r>
            <a:r>
              <a:rPr lang="ru-RU" sz="26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Demi Cond" panose="020B0706030402020204" pitchFamily="34" charset="0"/>
                <a:cs typeface="Times New Roman" panose="02020603050405020304" pitchFamily="18" charset="0"/>
                <a:sym typeface="Helvetica Light"/>
              </a:rPr>
              <a:t>по вопросам подачи заявки </a:t>
            </a:r>
            <a:br>
              <a:rPr lang="ru-RU" sz="2600" dirty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Demi Cond" panose="020B0706030402020204" pitchFamily="34" charset="0"/>
                <a:cs typeface="Times New Roman" panose="02020603050405020304" pitchFamily="18" charset="0"/>
                <a:sym typeface="Helvetica Light"/>
              </a:rPr>
            </a:br>
            <a:r>
              <a:rPr lang="ru-RU" sz="2600" dirty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Demi Cond" panose="020B0706030402020204" pitchFamily="34" charset="0"/>
                <a:cs typeface="Times New Roman" panose="02020603050405020304" pitchFamily="18" charset="0"/>
                <a:sym typeface="Helvetica Light"/>
              </a:rPr>
              <a:t>в проект «Семейные компании России»</a:t>
            </a:r>
          </a:p>
        </p:txBody>
      </p:sp>
      <p:sp>
        <p:nvSpPr>
          <p:cNvPr id="3" name="AutoShape 2" descr="https://img2.freepng.ru/20180425/byw/kisspng-computer-icons-management-company-businessperson-o-5ae086d0d0cc83.781331351524664016855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7938"/>
            <a:ext cx="957585" cy="124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8703" y="1419622"/>
            <a:ext cx="8440490" cy="1569660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kern="0" dirty="0">
                <a:solidFill>
                  <a:srgbClr val="0C465E"/>
                </a:solidFill>
                <a:latin typeface="Franklin Gothic Demi Cond" pitchFamily="34" charset="0"/>
              </a:rPr>
              <a:t>Роговая Оксана Николаевна, </a:t>
            </a:r>
            <a:br>
              <a:rPr lang="ru-RU" altLang="ru-RU" sz="3200" kern="0" dirty="0">
                <a:solidFill>
                  <a:srgbClr val="0C465E"/>
                </a:solidFill>
                <a:latin typeface="Franklin Gothic Demi Cond" pitchFamily="34" charset="0"/>
              </a:rPr>
            </a:br>
            <a:r>
              <a:rPr lang="ru-RU" altLang="ru-RU" sz="3200" kern="0" dirty="0">
                <a:solidFill>
                  <a:srgbClr val="0C465E"/>
                </a:solidFill>
                <a:latin typeface="Franklin Gothic Demi Cond" pitchFamily="34" charset="0"/>
              </a:rPr>
              <a:t>главный эксперт ТПП РФ</a:t>
            </a:r>
            <a:br>
              <a:rPr lang="ru-RU" altLang="ru-RU" sz="3200" kern="0" dirty="0">
                <a:solidFill>
                  <a:srgbClr val="0C465E"/>
                </a:solidFill>
                <a:latin typeface="Franklin Gothic Demi Cond" pitchFamily="34" charset="0"/>
              </a:rPr>
            </a:br>
            <a:r>
              <a:rPr lang="ru-RU" altLang="ru-RU" sz="3200" kern="0" dirty="0">
                <a:solidFill>
                  <a:srgbClr val="0C465E"/>
                </a:solidFill>
                <a:latin typeface="Franklin Gothic Demi Cond" pitchFamily="34" charset="0"/>
              </a:rPr>
              <a:t>8 (495) 620-02-49, </a:t>
            </a:r>
            <a:r>
              <a:rPr lang="en-US" altLang="ru-RU" sz="3200" kern="0" dirty="0">
                <a:solidFill>
                  <a:srgbClr val="0C465E"/>
                </a:solidFill>
                <a:latin typeface="Franklin Gothic Demi Cond" pitchFamily="34" charset="0"/>
                <a:hlinkClick r:id="rId3"/>
              </a:rPr>
              <a:t>Sveshnikova.ON@tpprf.ru</a:t>
            </a:r>
            <a:r>
              <a:rPr lang="en-US" altLang="ru-RU" sz="3200" kern="0" dirty="0">
                <a:solidFill>
                  <a:srgbClr val="0C465E"/>
                </a:solidFill>
                <a:latin typeface="Franklin Gothic Demi Cond" pitchFamily="34" charset="0"/>
              </a:rPr>
              <a:t> </a:t>
            </a:r>
            <a:endParaRPr lang="ru-RU" altLang="ru-RU" sz="3200" kern="0" dirty="0">
              <a:solidFill>
                <a:srgbClr val="0C465E"/>
              </a:solidFill>
              <a:latin typeface="Franklin Gothic Demi Cond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899" y="4503463"/>
            <a:ext cx="2699792" cy="51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03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7" b="1971"/>
          <a:stretch/>
        </p:blipFill>
        <p:spPr bwMode="auto">
          <a:xfrm>
            <a:off x="108918" y="981363"/>
            <a:ext cx="2734889" cy="183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000" y="4527330"/>
            <a:ext cx="401503" cy="40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1470"/>
            <a:ext cx="721908" cy="8930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9838" y="-43557"/>
            <a:ext cx="8201770" cy="852763"/>
          </a:xfrm>
          <a:prstGeom prst="rect">
            <a:avLst/>
          </a:prstGeom>
          <a:solidFill>
            <a:srgbClr val="45747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5" rIns="91412" bIns="45705" rtlCol="0" anchor="ctr"/>
          <a:lstStyle/>
          <a:p>
            <a:pPr algn="ctr">
              <a:lnSpc>
                <a:spcPts val="2600"/>
              </a:lnSpc>
            </a:pPr>
            <a:r>
              <a:rPr lang="ru-RU" sz="2800" dirty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Demi Cond" panose="020B0706030402020204" pitchFamily="34" charset="0"/>
                <a:cs typeface="Times New Roman" panose="02020603050405020304" pitchFamily="18" charset="0"/>
              </a:rPr>
              <a:t>Ежегодный проект ТПП РФ </a:t>
            </a:r>
            <a:br>
              <a:rPr lang="ru-RU" sz="2800" dirty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Demi Cond" panose="020B070603040202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Demi Cond" panose="020B0706030402020204" pitchFamily="34" charset="0"/>
                <a:cs typeface="Times New Roman" panose="02020603050405020304" pitchFamily="18" charset="0"/>
              </a:rPr>
              <a:t>«СЕМЕЙНЫЕ КОМПАНИИ РОССИИ»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838" y="3363837"/>
            <a:ext cx="2823970" cy="1728193"/>
          </a:xfrm>
          <a:prstGeom prst="rect">
            <a:avLst/>
          </a:prstGeom>
          <a:gradFill flip="none" rotWithShape="1">
            <a:gsLst>
              <a:gs pos="98000">
                <a:schemeClr val="accent5">
                  <a:shade val="30000"/>
                  <a:satMod val="115000"/>
                  <a:alpha val="0"/>
                  <a:lumMod val="59000"/>
                  <a:lumOff val="41000"/>
                </a:schemeClr>
              </a:gs>
              <a:gs pos="74000">
                <a:schemeClr val="accent5">
                  <a:lumMod val="50000"/>
                  <a:shade val="67500"/>
                  <a:satMod val="115000"/>
                  <a:alpha val="24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0" dirty="0">
                <a:solidFill>
                  <a:srgbClr val="0C465E"/>
                </a:solidFill>
                <a:latin typeface="Franklin Gothic Demi Cond" pitchFamily="34" charset="0"/>
              </a:rPr>
              <a:t>Это сообщество предпринимателей всех регионов России, которые занимаются ведением семейного бизнеса.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929514" y="3219822"/>
            <a:ext cx="3030729" cy="1872208"/>
          </a:xfrm>
          <a:prstGeom prst="rect">
            <a:avLst/>
          </a:prstGeom>
          <a:gradFill flip="none" rotWithShape="1">
            <a:gsLst>
              <a:gs pos="98000">
                <a:schemeClr val="accent5">
                  <a:shade val="30000"/>
                  <a:satMod val="115000"/>
                  <a:alpha val="0"/>
                  <a:lumMod val="59000"/>
                  <a:lumOff val="41000"/>
                </a:schemeClr>
              </a:gs>
              <a:gs pos="74000">
                <a:schemeClr val="accent5">
                  <a:lumMod val="50000"/>
                  <a:shade val="67500"/>
                  <a:satMod val="115000"/>
                  <a:alpha val="24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0" dirty="0">
                <a:solidFill>
                  <a:srgbClr val="0C465E"/>
                </a:solidFill>
                <a:latin typeface="Franklin Gothic Demi Cond" pitchFamily="34" charset="0"/>
              </a:rPr>
              <a:t>Это собственники семейных компаний, стремящихся </a:t>
            </a:r>
            <a:br>
              <a:rPr lang="ru-RU" kern="0" dirty="0">
                <a:solidFill>
                  <a:srgbClr val="0C465E"/>
                </a:solidFill>
                <a:latin typeface="Franklin Gothic Demi Cond" pitchFamily="34" charset="0"/>
              </a:rPr>
            </a:br>
            <a:r>
              <a:rPr lang="ru-RU" kern="0" dirty="0">
                <a:solidFill>
                  <a:srgbClr val="0C465E"/>
                </a:solidFill>
                <a:latin typeface="Franklin Gothic Demi Cond" pitchFamily="34" charset="0"/>
              </a:rPr>
              <a:t>к развитию семейного Дела, обмену опытом, знаниям и ресурсами для достижения </a:t>
            </a:r>
            <a:br>
              <a:rPr lang="ru-RU" kern="0" dirty="0">
                <a:solidFill>
                  <a:srgbClr val="0C465E"/>
                </a:solidFill>
                <a:latin typeface="Franklin Gothic Demi Cond" pitchFamily="34" charset="0"/>
              </a:rPr>
            </a:br>
            <a:r>
              <a:rPr lang="ru-RU" kern="0" dirty="0">
                <a:solidFill>
                  <a:srgbClr val="0C465E"/>
                </a:solidFill>
                <a:latin typeface="Franklin Gothic Demi Cond" pitchFamily="34" charset="0"/>
              </a:rPr>
              <a:t>общих долгосрочных планов.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004048" y="3075806"/>
            <a:ext cx="3080077" cy="2016224"/>
          </a:xfrm>
          <a:prstGeom prst="rect">
            <a:avLst/>
          </a:prstGeom>
          <a:gradFill flip="none" rotWithShape="1">
            <a:gsLst>
              <a:gs pos="98000">
                <a:schemeClr val="accent5">
                  <a:shade val="30000"/>
                  <a:satMod val="115000"/>
                  <a:alpha val="0"/>
                  <a:lumMod val="59000"/>
                  <a:lumOff val="41000"/>
                </a:schemeClr>
              </a:gs>
              <a:gs pos="74000">
                <a:schemeClr val="accent5">
                  <a:lumMod val="50000"/>
                  <a:shade val="67500"/>
                  <a:satMod val="115000"/>
                  <a:alpha val="24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0" dirty="0">
                <a:solidFill>
                  <a:srgbClr val="0C465E"/>
                </a:solidFill>
                <a:latin typeface="Franklin Gothic Demi Cond" pitchFamily="34" charset="0"/>
              </a:rPr>
              <a:t>Участниками проекта </a:t>
            </a:r>
            <a:br>
              <a:rPr lang="ru-RU" kern="0" dirty="0">
                <a:solidFill>
                  <a:srgbClr val="0C465E"/>
                </a:solidFill>
                <a:latin typeface="Franklin Gothic Demi Cond" pitchFamily="34" charset="0"/>
              </a:rPr>
            </a:br>
            <a:r>
              <a:rPr lang="ru-RU" kern="0" dirty="0">
                <a:solidFill>
                  <a:srgbClr val="0C465E"/>
                </a:solidFill>
                <a:latin typeface="Franklin Gothic Demi Cond" pitchFamily="34" charset="0"/>
              </a:rPr>
              <a:t>могут стать представители различных отраслей: </a:t>
            </a:r>
            <a:br>
              <a:rPr lang="ru-RU" kern="0" dirty="0">
                <a:solidFill>
                  <a:srgbClr val="0C465E"/>
                </a:solidFill>
                <a:latin typeface="Franklin Gothic Demi Cond" pitchFamily="34" charset="0"/>
              </a:rPr>
            </a:br>
            <a:r>
              <a:rPr lang="ru-RU" kern="0" dirty="0">
                <a:solidFill>
                  <a:srgbClr val="0C465E"/>
                </a:solidFill>
                <a:latin typeface="Franklin Gothic Demi Cond" pitchFamily="34" charset="0"/>
              </a:rPr>
              <a:t>от производства и торговли </a:t>
            </a:r>
            <a:br>
              <a:rPr lang="ru-RU" kern="0" dirty="0">
                <a:solidFill>
                  <a:srgbClr val="0C465E"/>
                </a:solidFill>
                <a:latin typeface="Franklin Gothic Demi Cond" pitchFamily="34" charset="0"/>
              </a:rPr>
            </a:br>
            <a:r>
              <a:rPr lang="ru-RU" kern="0" dirty="0">
                <a:solidFill>
                  <a:srgbClr val="0C465E"/>
                </a:solidFill>
                <a:latin typeface="Franklin Gothic Demi Cond" pitchFamily="34" charset="0"/>
              </a:rPr>
              <a:t>до услуг и технологий. Обязательное условие – членство в ТТПП</a:t>
            </a:r>
            <a:r>
              <a:rPr lang="ru-RU" sz="1900" kern="0" dirty="0">
                <a:solidFill>
                  <a:srgbClr val="0C465E"/>
                </a:solidFill>
                <a:latin typeface="Franklin Gothic Demi Cond" pitchFamily="34" charset="0"/>
              </a:rPr>
              <a:t>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444208" y="2606844"/>
            <a:ext cx="2518865" cy="540970"/>
          </a:xfrm>
          <a:prstGeom prst="rect">
            <a:avLst/>
          </a:prstGeom>
          <a:solidFill>
            <a:srgbClr val="C0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kern="0" dirty="0">
                <a:solidFill>
                  <a:schemeClr val="bg1"/>
                </a:solidFill>
                <a:latin typeface="Franklin Gothic Demi Cond" pitchFamily="34" charset="0"/>
              </a:rPr>
              <a:t>Набор новых участников </a:t>
            </a:r>
            <a:r>
              <a:rPr lang="ru-RU" sz="2000" kern="0" dirty="0">
                <a:solidFill>
                  <a:srgbClr val="C00000"/>
                </a:solidFill>
                <a:latin typeface="Franklin Gothic Demi Cond" pitchFamily="34" charset="0"/>
              </a:rPr>
              <a:t>в 2026 году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8918" y="2857962"/>
            <a:ext cx="2230833" cy="577884"/>
          </a:xfrm>
          <a:prstGeom prst="rect">
            <a:avLst/>
          </a:prstGeom>
          <a:solidFill>
            <a:srgbClr val="C0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kern="0" dirty="0">
                <a:solidFill>
                  <a:schemeClr val="bg1"/>
                </a:solidFill>
                <a:latin typeface="Franklin Gothic Demi Cond" pitchFamily="34" charset="0"/>
              </a:rPr>
              <a:t>В проекте более </a:t>
            </a:r>
            <a:r>
              <a:rPr lang="ru-RU" sz="2000" kern="0" dirty="0">
                <a:solidFill>
                  <a:srgbClr val="C00000"/>
                </a:solidFill>
                <a:latin typeface="Franklin Gothic Demi Cond" pitchFamily="34" charset="0"/>
              </a:rPr>
              <a:t>700</a:t>
            </a:r>
            <a:r>
              <a:rPr lang="ru-RU" kern="0" dirty="0">
                <a:solidFill>
                  <a:schemeClr val="bg1"/>
                </a:solidFill>
                <a:latin typeface="Franklin Gothic Demi Cond" pitchFamily="34" charset="0"/>
              </a:rPr>
              <a:t> семейных компаний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514" y="981362"/>
            <a:ext cx="3030729" cy="216169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7" b="15314"/>
          <a:stretch/>
        </p:blipFill>
        <p:spPr>
          <a:xfrm>
            <a:off x="6180349" y="981362"/>
            <a:ext cx="2796053" cy="160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26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573" y="114222"/>
            <a:ext cx="749923" cy="74992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9838" y="62803"/>
            <a:ext cx="8201770" cy="852763"/>
          </a:xfrm>
          <a:prstGeom prst="rect">
            <a:avLst/>
          </a:prstGeom>
          <a:solidFill>
            <a:srgbClr val="45747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5" rIns="91412" bIns="45705" rtlCol="0" anchor="ctr"/>
          <a:lstStyle/>
          <a:p>
            <a:pPr algn="ctr">
              <a:lnSpc>
                <a:spcPts val="2600"/>
              </a:lnSpc>
            </a:pPr>
            <a:r>
              <a:rPr lang="ru-RU" sz="2800" dirty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Demi Cond" panose="020B0706030402020204" pitchFamily="34" charset="0"/>
                <a:cs typeface="Times New Roman" panose="02020603050405020304" pitchFamily="18" charset="0"/>
              </a:rPr>
              <a:t>ГОСУДАРСТВЕННЫЙ КУРС НА СЕМЕЙНОЦЕНТРИЧНОСТЬ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1202676"/>
            <a:ext cx="495363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kern="0" dirty="0">
                <a:solidFill>
                  <a:schemeClr val="accent1">
                    <a:lumMod val="50000"/>
                  </a:schemeClr>
                </a:solidFill>
                <a:latin typeface="Franklin Gothic Demi Cond" pitchFamily="34" charset="0"/>
              </a:rPr>
              <a:t>«Мы договорились, что </a:t>
            </a:r>
            <a:r>
              <a:rPr lang="ru-RU" sz="2400" kern="0" dirty="0">
                <a:solidFill>
                  <a:srgbClr val="C00000"/>
                </a:solidFill>
                <a:latin typeface="Franklin Gothic Demi Cond" pitchFamily="34" charset="0"/>
              </a:rPr>
              <a:t>тема семьи </a:t>
            </a:r>
            <a:r>
              <a:rPr lang="ru-RU" sz="2400" kern="0" dirty="0">
                <a:solidFill>
                  <a:schemeClr val="accent1">
                    <a:lumMod val="50000"/>
                  </a:schemeClr>
                </a:solidFill>
                <a:latin typeface="Franklin Gothic Demi Cond" pitchFamily="34" charset="0"/>
              </a:rPr>
              <a:t>должна пронизывать </a:t>
            </a:r>
            <a:r>
              <a:rPr lang="ru-RU" sz="2400" kern="0" dirty="0">
                <a:solidFill>
                  <a:srgbClr val="C00000"/>
                </a:solidFill>
                <a:latin typeface="Franklin Gothic Demi Cond" pitchFamily="34" charset="0"/>
              </a:rPr>
              <a:t>все</a:t>
            </a:r>
            <a:r>
              <a:rPr lang="ru-RU" sz="2400" kern="0" dirty="0">
                <a:solidFill>
                  <a:schemeClr val="accent1">
                    <a:lumMod val="50000"/>
                  </a:schemeClr>
                </a:solidFill>
                <a:latin typeface="Franklin Gothic Demi Cond" pitchFamily="34" charset="0"/>
              </a:rPr>
              <a:t> наши национальные </a:t>
            </a:r>
            <a:r>
              <a:rPr lang="ru-RU" sz="2400" kern="0" dirty="0">
                <a:solidFill>
                  <a:srgbClr val="C00000"/>
                </a:solidFill>
                <a:latin typeface="Franklin Gothic Demi Cond" pitchFamily="34" charset="0"/>
              </a:rPr>
              <a:t>проекты</a:t>
            </a:r>
            <a:r>
              <a:rPr lang="ru-RU" sz="2400" kern="0" dirty="0">
                <a:solidFill>
                  <a:schemeClr val="accent1">
                    <a:lumMod val="50000"/>
                  </a:schemeClr>
                </a:solidFill>
                <a:latin typeface="Franklin Gothic Demi Cond" pitchFamily="34" charset="0"/>
              </a:rPr>
              <a:t>, и я прошу правительство при их доработке </a:t>
            </a:r>
            <a:r>
              <a:rPr lang="ru-RU" sz="2400" kern="0" dirty="0">
                <a:solidFill>
                  <a:srgbClr val="C00000"/>
                </a:solidFill>
                <a:latin typeface="Franklin Gothic Demi Cond" pitchFamily="34" charset="0"/>
              </a:rPr>
              <a:t>уделить</a:t>
            </a:r>
            <a:r>
              <a:rPr lang="ru-RU" sz="2400" kern="0" dirty="0">
                <a:solidFill>
                  <a:schemeClr val="accent1">
                    <a:lumMod val="50000"/>
                  </a:schemeClr>
                </a:solidFill>
                <a:latin typeface="Franklin Gothic Demi Cond" pitchFamily="34" charset="0"/>
              </a:rPr>
              <a:t> этому </a:t>
            </a:r>
            <a:r>
              <a:rPr lang="ru-RU" sz="2400" kern="0" dirty="0">
                <a:solidFill>
                  <a:srgbClr val="C00000"/>
                </a:solidFill>
                <a:latin typeface="Franklin Gothic Demi Cond" pitchFamily="34" charset="0"/>
              </a:rPr>
              <a:t>особое внимание</a:t>
            </a:r>
            <a:r>
              <a:rPr lang="ru-RU" sz="2400" kern="0" dirty="0">
                <a:solidFill>
                  <a:schemeClr val="accent1">
                    <a:lumMod val="50000"/>
                  </a:schemeClr>
                </a:solidFill>
                <a:latin typeface="Franklin Gothic Demi Cond" pitchFamily="34" charset="0"/>
              </a:rPr>
              <a:t>», -</a:t>
            </a:r>
          </a:p>
          <a:p>
            <a:pPr algn="r"/>
            <a:r>
              <a:rPr lang="ru-RU" sz="2100" kern="0" dirty="0">
                <a:solidFill>
                  <a:schemeClr val="accent1">
                    <a:lumMod val="50000"/>
                  </a:schemeClr>
                </a:solidFill>
                <a:latin typeface="Franklin Gothic Demi Cond" pitchFamily="34" charset="0"/>
              </a:rPr>
              <a:t> </a:t>
            </a:r>
            <a:r>
              <a:rPr lang="ru-RU" sz="2800" kern="0" dirty="0">
                <a:solidFill>
                  <a:schemeClr val="accent1">
                    <a:lumMod val="50000"/>
                  </a:schemeClr>
                </a:solidFill>
                <a:latin typeface="Franklin Gothic Demi Cond" pitchFamily="34" charset="0"/>
              </a:rPr>
              <a:t>Владимир Путин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47032" y="3795886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kern="0" dirty="0">
                <a:solidFill>
                  <a:srgbClr val="C00000"/>
                </a:solidFill>
                <a:latin typeface="Franklin Gothic Demi Cond" pitchFamily="34" charset="0"/>
              </a:rPr>
              <a:t>Семья предпринимателей </a:t>
            </a:r>
            <a:r>
              <a:rPr lang="ru-RU" sz="2400" kern="0" dirty="0">
                <a:solidFill>
                  <a:schemeClr val="accent1">
                    <a:lumMod val="50000"/>
                  </a:schemeClr>
                </a:solidFill>
                <a:latin typeface="Franklin Gothic Demi Cond" pitchFamily="34" charset="0"/>
              </a:rPr>
              <a:t>– это крепкая, финансово устойчивая, социально благополучная семья, где все поколения объединены общим делом</a:t>
            </a:r>
            <a:endParaRPr lang="ru-RU" sz="2400" kern="0" dirty="0">
              <a:solidFill>
                <a:srgbClr val="C00000"/>
              </a:solidFill>
              <a:latin typeface="Franklin Gothic Demi Con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3"/>
          <a:stretch/>
        </p:blipFill>
        <p:spPr bwMode="auto">
          <a:xfrm>
            <a:off x="221086" y="1202676"/>
            <a:ext cx="2798340" cy="184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449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573" y="114222"/>
            <a:ext cx="749923" cy="74992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9838" y="62803"/>
            <a:ext cx="8201770" cy="852763"/>
          </a:xfrm>
          <a:prstGeom prst="rect">
            <a:avLst/>
          </a:prstGeom>
          <a:solidFill>
            <a:srgbClr val="45747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5" rIns="91412" bIns="45705" rtlCol="0" anchor="ctr"/>
          <a:lstStyle/>
          <a:p>
            <a:pPr algn="ctr">
              <a:lnSpc>
                <a:spcPts val="2600"/>
              </a:lnSpc>
            </a:pPr>
            <a:r>
              <a:rPr lang="ru-RU" sz="2800" dirty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Demi Cond" panose="020B0706030402020204" pitchFamily="34" charset="0"/>
                <a:cs typeface="Times New Roman" panose="02020603050405020304" pitchFamily="18" charset="0"/>
              </a:rPr>
              <a:t>СЕМЕЙНЫЕ КОМПАНИИ – ВКЛАД В ПОВЫШЕНИЕ КАЧЕСТВА ЖИЗНИ СЕМЕЙ В РЕГИОНАХ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987574"/>
            <a:ext cx="59051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kern="0" dirty="0">
                <a:solidFill>
                  <a:srgbClr val="C00000"/>
                </a:solidFill>
                <a:latin typeface="Franklin Gothic Demi Cond" pitchFamily="34" charset="0"/>
              </a:rPr>
              <a:t>Что дают семейные компании региону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63695" y="4019098"/>
            <a:ext cx="46364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kern="0" dirty="0">
                <a:solidFill>
                  <a:schemeClr val="accent1">
                    <a:lumMod val="50000"/>
                  </a:schemeClr>
                </a:solidFill>
                <a:latin typeface="Franklin Gothic Demi Cond" pitchFamily="34" charset="0"/>
              </a:rPr>
              <a:t>… и, конечно, выступают примером успешной семьи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2521228"/>
            <a:ext cx="51130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kern="0" dirty="0">
                <a:solidFill>
                  <a:schemeClr val="accent1">
                    <a:lumMod val="50000"/>
                  </a:schemeClr>
                </a:solidFill>
                <a:latin typeface="Franklin Gothic Demi Cond" pitchFamily="34" charset="0"/>
              </a:rPr>
              <a:t>- развивают и поддерживают локальную инфраструктуру, необходимую для жителей и их семей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419622"/>
            <a:ext cx="78216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kern="0" dirty="0">
                <a:solidFill>
                  <a:schemeClr val="accent1">
                    <a:lumMod val="50000"/>
                  </a:schemeClr>
                </a:solidFill>
                <a:latin typeface="Franklin Gothic Demi Cond" pitchFamily="34" charset="0"/>
              </a:rPr>
              <a:t>- дорожат репутацией и производят качественную продукцию, обеспечивая повышение качества жизни жителей и их семей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0" r="24131"/>
          <a:stretch/>
        </p:blipFill>
        <p:spPr bwMode="auto">
          <a:xfrm>
            <a:off x="8286573" y="1347614"/>
            <a:ext cx="543661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54189"/>
            <a:ext cx="2002993" cy="126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43542"/>
            <a:ext cx="2511602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558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573" y="114222"/>
            <a:ext cx="749923" cy="74992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9838" y="62803"/>
            <a:ext cx="8201770" cy="852763"/>
          </a:xfrm>
          <a:prstGeom prst="rect">
            <a:avLst/>
          </a:prstGeom>
          <a:solidFill>
            <a:srgbClr val="45747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5" rIns="91412" bIns="45705" rtlCol="0" anchor="ctr"/>
          <a:lstStyle/>
          <a:p>
            <a:pPr algn="ctr">
              <a:lnSpc>
                <a:spcPts val="2600"/>
              </a:lnSpc>
            </a:pPr>
            <a:r>
              <a:rPr lang="ru-RU" sz="2800" dirty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Demi Cond" panose="020B0706030402020204" pitchFamily="34" charset="0"/>
                <a:cs typeface="Times New Roman" panose="02020603050405020304" pitchFamily="18" charset="0"/>
              </a:rPr>
              <a:t>ЧТО ДАЕТ ПРОЕКТ?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073" y="1442780"/>
            <a:ext cx="3024337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kern="0" dirty="0">
                <a:solidFill>
                  <a:schemeClr val="accent1">
                    <a:lumMod val="50000"/>
                  </a:schemeClr>
                </a:solidFill>
                <a:latin typeface="Franklin Gothic Demi Cond" pitchFamily="34" charset="0"/>
              </a:rPr>
              <a:t>Это возможность владельцам семейного бизнеса выйти на качественно </a:t>
            </a:r>
            <a:r>
              <a:rPr lang="ru-RU" sz="2100" kern="0" dirty="0">
                <a:solidFill>
                  <a:srgbClr val="C00000"/>
                </a:solidFill>
                <a:latin typeface="Franklin Gothic Demi Cond" pitchFamily="34" charset="0"/>
              </a:rPr>
              <a:t>новый уровень</a:t>
            </a:r>
            <a:r>
              <a:rPr lang="ru-RU" sz="2100" kern="0" dirty="0">
                <a:solidFill>
                  <a:schemeClr val="accent1">
                    <a:lumMod val="50000"/>
                  </a:schemeClr>
                </a:solidFill>
                <a:latin typeface="Franklin Gothic Demi Cond" pitchFamily="34" charset="0"/>
              </a:rPr>
              <a:t> в своем регионе, а также открыть для себя перспективы </a:t>
            </a:r>
            <a:r>
              <a:rPr lang="ru-RU" sz="2100" kern="0" dirty="0">
                <a:solidFill>
                  <a:srgbClr val="C00000"/>
                </a:solidFill>
                <a:latin typeface="Franklin Gothic Demi Cond" pitchFamily="34" charset="0"/>
              </a:rPr>
              <a:t>освоения других регионов страны</a:t>
            </a:r>
            <a:r>
              <a:rPr lang="ru-RU" sz="2100" kern="0" dirty="0">
                <a:solidFill>
                  <a:schemeClr val="accent1">
                    <a:lumMod val="50000"/>
                  </a:schemeClr>
                </a:solidFill>
                <a:latin typeface="Franklin Gothic Demi Cond" pitchFamily="34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277750"/>
            <a:ext cx="2226262" cy="3147814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93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09" b="66333"/>
          <a:stretch/>
        </p:blipFill>
        <p:spPr bwMode="auto">
          <a:xfrm flipH="1">
            <a:off x="2961140" y="2177467"/>
            <a:ext cx="1051963" cy="856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646134" y="1478270"/>
            <a:ext cx="339036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kern="0" dirty="0">
                <a:solidFill>
                  <a:schemeClr val="accent1">
                    <a:lumMod val="50000"/>
                  </a:schemeClr>
                </a:solidFill>
                <a:latin typeface="Franklin Gothic Demi Cond" pitchFamily="34" charset="0"/>
              </a:rPr>
              <a:t>Проект способствует системному развитию семейного предпринимательства </a:t>
            </a:r>
            <a:br>
              <a:rPr lang="ru-RU" sz="2100" kern="0" dirty="0">
                <a:solidFill>
                  <a:schemeClr val="accent1">
                    <a:lumMod val="50000"/>
                  </a:schemeClr>
                </a:solidFill>
                <a:latin typeface="Franklin Gothic Demi Cond" pitchFamily="34" charset="0"/>
              </a:rPr>
            </a:br>
            <a:r>
              <a:rPr lang="ru-RU" sz="2100" kern="0" dirty="0">
                <a:solidFill>
                  <a:schemeClr val="accent1">
                    <a:lumMod val="50000"/>
                  </a:schemeClr>
                </a:solidFill>
                <a:latin typeface="Franklin Gothic Demi Cond" pitchFamily="34" charset="0"/>
              </a:rPr>
              <a:t>в России и дает </a:t>
            </a:r>
            <a:br>
              <a:rPr lang="ru-RU" sz="2100" kern="0" dirty="0">
                <a:solidFill>
                  <a:schemeClr val="accent1">
                    <a:lumMod val="50000"/>
                  </a:schemeClr>
                </a:solidFill>
                <a:latin typeface="Franklin Gothic Demi Cond" pitchFamily="34" charset="0"/>
              </a:rPr>
            </a:br>
            <a:r>
              <a:rPr lang="ru-RU" sz="2100" kern="0" dirty="0">
                <a:solidFill>
                  <a:schemeClr val="accent1">
                    <a:lumMod val="50000"/>
                  </a:schemeClr>
                </a:solidFill>
                <a:latin typeface="Franklin Gothic Demi Cond" pitchFamily="34" charset="0"/>
              </a:rPr>
              <a:t>возможность стать участником </a:t>
            </a:r>
            <a:r>
              <a:rPr lang="ru-RU" sz="2100" kern="0" dirty="0">
                <a:solidFill>
                  <a:srgbClr val="C00000"/>
                </a:solidFill>
                <a:latin typeface="Franklin Gothic Demi Cond" pitchFamily="34" charset="0"/>
              </a:rPr>
              <a:t>особого сообщества единомышленников.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90327" y="4441758"/>
            <a:ext cx="268535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kern="0" dirty="0">
                <a:solidFill>
                  <a:schemeClr val="accent1">
                    <a:lumMod val="50000"/>
                  </a:schemeClr>
                </a:solidFill>
                <a:latin typeface="Franklin Gothic Demi Cond" pitchFamily="34" charset="0"/>
                <a:hlinkClick r:id="rId7"/>
              </a:rPr>
              <a:t>https://family.tpprf.ru/</a:t>
            </a:r>
            <a:endParaRPr lang="ru-RU" sz="2100" kern="0" dirty="0">
              <a:solidFill>
                <a:schemeClr val="accent1">
                  <a:lumMod val="5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593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09" b="66333"/>
          <a:stretch/>
        </p:blipFill>
        <p:spPr bwMode="auto">
          <a:xfrm>
            <a:off x="5046841" y="2177467"/>
            <a:ext cx="1037327" cy="856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93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09" b="66333"/>
          <a:stretch/>
        </p:blipFill>
        <p:spPr bwMode="auto">
          <a:xfrm>
            <a:off x="4937511" y="2186928"/>
            <a:ext cx="1146657" cy="856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685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505" y="22648"/>
            <a:ext cx="721908" cy="8930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9838" y="62803"/>
            <a:ext cx="8201770" cy="852763"/>
          </a:xfrm>
          <a:prstGeom prst="rect">
            <a:avLst/>
          </a:prstGeom>
          <a:solidFill>
            <a:srgbClr val="45747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5" rIns="91412" bIns="45705" rtlCol="0" anchor="ctr"/>
          <a:lstStyle/>
          <a:p>
            <a:pPr algn="ctr">
              <a:lnSpc>
                <a:spcPts val="2600"/>
              </a:lnSpc>
            </a:pPr>
            <a:r>
              <a:rPr lang="ru-RU" sz="2800" dirty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Demi Cond" panose="020B0706030402020204" pitchFamily="34" charset="0"/>
                <a:cs typeface="Times New Roman" panose="02020603050405020304" pitchFamily="18" charset="0"/>
              </a:rPr>
              <a:t>ЧТО ДАЕТ ПРОЕКТ?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28468" y="987639"/>
            <a:ext cx="26208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kern="0" dirty="0">
                <a:solidFill>
                  <a:schemeClr val="accent1">
                    <a:lumMod val="50000"/>
                  </a:schemeClr>
                </a:solidFill>
                <a:latin typeface="Franklin Gothic Demi Cond" pitchFamily="34" charset="0"/>
              </a:rPr>
              <a:t>Особое место </a:t>
            </a:r>
            <a:br>
              <a:rPr lang="ru-RU" sz="2100" kern="0" dirty="0">
                <a:solidFill>
                  <a:schemeClr val="accent1">
                    <a:lumMod val="50000"/>
                  </a:schemeClr>
                </a:solidFill>
                <a:latin typeface="Franklin Gothic Demi Cond" pitchFamily="34" charset="0"/>
              </a:rPr>
            </a:br>
            <a:r>
              <a:rPr lang="ru-RU" sz="2100" kern="0" dirty="0">
                <a:solidFill>
                  <a:schemeClr val="accent1">
                    <a:lumMod val="50000"/>
                  </a:schemeClr>
                </a:solidFill>
                <a:latin typeface="Franklin Gothic Demi Cond" pitchFamily="34" charset="0"/>
              </a:rPr>
              <a:t>в проекте занимает задача </a:t>
            </a:r>
            <a:r>
              <a:rPr lang="ru-RU" sz="2100" kern="0" dirty="0">
                <a:solidFill>
                  <a:srgbClr val="C00000"/>
                </a:solidFill>
                <a:latin typeface="Franklin Gothic Demi Cond" pitchFamily="34" charset="0"/>
              </a:rPr>
              <a:t>вовлечения молодого поколения </a:t>
            </a:r>
            <a:br>
              <a:rPr lang="ru-RU" sz="2100" kern="0" dirty="0">
                <a:solidFill>
                  <a:srgbClr val="C00000"/>
                </a:solidFill>
                <a:latin typeface="Franklin Gothic Demi Cond" pitchFamily="34" charset="0"/>
              </a:rPr>
            </a:br>
            <a:r>
              <a:rPr lang="ru-RU" sz="2100" kern="0" dirty="0">
                <a:solidFill>
                  <a:srgbClr val="C00000"/>
                </a:solidFill>
                <a:latin typeface="Franklin Gothic Demi Cond" pitchFamily="34" charset="0"/>
              </a:rPr>
              <a:t>в семейное Дело</a:t>
            </a:r>
            <a:r>
              <a:rPr lang="ru-RU" sz="2100" kern="0" dirty="0">
                <a:solidFill>
                  <a:schemeClr val="accent1">
                    <a:lumMod val="50000"/>
                  </a:schemeClr>
                </a:solidFill>
                <a:latin typeface="Franklin Gothic Demi Cond" pitchFamily="34" charset="0"/>
              </a:rPr>
              <a:t> </a:t>
            </a:r>
            <a:br>
              <a:rPr lang="ru-RU" sz="2100" kern="0" dirty="0">
                <a:solidFill>
                  <a:schemeClr val="accent1">
                    <a:lumMod val="50000"/>
                  </a:schemeClr>
                </a:solidFill>
                <a:latin typeface="Franklin Gothic Demi Cond" pitchFamily="34" charset="0"/>
              </a:rPr>
            </a:br>
            <a:r>
              <a:rPr lang="ru-RU" sz="2100" kern="0" dirty="0">
                <a:solidFill>
                  <a:schemeClr val="accent1">
                    <a:lumMod val="50000"/>
                  </a:schemeClr>
                </a:solidFill>
                <a:latin typeface="Franklin Gothic Demi Cond" pitchFamily="34" charset="0"/>
              </a:rPr>
              <a:t>и обеспечение </a:t>
            </a:r>
            <a:br>
              <a:rPr lang="ru-RU" sz="2100" kern="0" dirty="0">
                <a:solidFill>
                  <a:schemeClr val="accent1">
                    <a:lumMod val="50000"/>
                  </a:schemeClr>
                </a:solidFill>
                <a:latin typeface="Franklin Gothic Demi Cond" pitchFamily="34" charset="0"/>
              </a:rPr>
            </a:br>
            <a:r>
              <a:rPr lang="ru-RU" sz="2100" kern="0" dirty="0">
                <a:solidFill>
                  <a:schemeClr val="accent1">
                    <a:lumMod val="50000"/>
                  </a:schemeClr>
                </a:solidFill>
                <a:latin typeface="Franklin Gothic Demi Cond" pitchFamily="34" charset="0"/>
              </a:rPr>
              <a:t>преемственности </a:t>
            </a:r>
            <a:br>
              <a:rPr lang="ru-RU" sz="2100" kern="0" dirty="0">
                <a:solidFill>
                  <a:schemeClr val="accent1">
                    <a:lumMod val="50000"/>
                  </a:schemeClr>
                </a:solidFill>
                <a:latin typeface="Franklin Gothic Demi Cond" pitchFamily="34" charset="0"/>
              </a:rPr>
            </a:br>
            <a:r>
              <a:rPr lang="ru-RU" sz="2100" kern="0" dirty="0">
                <a:solidFill>
                  <a:schemeClr val="accent1">
                    <a:lumMod val="50000"/>
                  </a:schemeClr>
                </a:solidFill>
                <a:latin typeface="Franklin Gothic Demi Cond" pitchFamily="34" charset="0"/>
              </a:rPr>
              <a:t>бизнеса</a:t>
            </a:r>
            <a:endParaRPr lang="ru-RU" sz="2100" kern="0" dirty="0">
              <a:solidFill>
                <a:srgbClr val="C00000"/>
              </a:solidFill>
              <a:latin typeface="Franklin Gothic Demi Cond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15580"/>
            <a:ext cx="3197819" cy="17545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337" y="1002027"/>
            <a:ext cx="3107667" cy="20715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3"/>
          <a:stretch/>
        </p:blipFill>
        <p:spPr>
          <a:xfrm>
            <a:off x="5949337" y="3121338"/>
            <a:ext cx="3107668" cy="19639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01389"/>
            <a:ext cx="3197819" cy="22739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533" y="3827411"/>
            <a:ext cx="1242738" cy="124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39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184" y="4068025"/>
            <a:ext cx="1151724" cy="95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97874"/>
            <a:ext cx="1614377" cy="3088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09026"/>
            <a:ext cx="721908" cy="8930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9838" y="62803"/>
            <a:ext cx="8201770" cy="852763"/>
          </a:xfrm>
          <a:prstGeom prst="rect">
            <a:avLst/>
          </a:prstGeom>
          <a:solidFill>
            <a:srgbClr val="45747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5" rIns="91412" bIns="45705" rtlCol="0" anchor="ctr"/>
          <a:lstStyle/>
          <a:p>
            <a:pPr algn="ctr">
              <a:lnSpc>
                <a:spcPts val="2600"/>
              </a:lnSpc>
            </a:pPr>
            <a:r>
              <a:rPr lang="ru-RU" sz="2800" dirty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Demi Cond" panose="020B0706030402020204" pitchFamily="34" charset="0"/>
                <a:cs typeface="Times New Roman" panose="02020603050405020304" pitchFamily="18" charset="0"/>
              </a:rPr>
              <a:t>ЧТО ГОВОРЯТ УЧАСТНИКИ О ПРОЕКТЕ: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69653" y="2879814"/>
            <a:ext cx="58627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100" kern="0" dirty="0">
                <a:solidFill>
                  <a:srgbClr val="0C465E"/>
                </a:solidFill>
                <a:latin typeface="Franklin Gothic Demi Cond" pitchFamily="34" charset="0"/>
              </a:rPr>
              <a:t>мы вовлекаем детей, строим семейную династию;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100" kern="0" dirty="0">
                <a:solidFill>
                  <a:srgbClr val="0C465E"/>
                </a:solidFill>
                <a:latin typeface="Franklin Gothic Demi Cond" pitchFamily="34" charset="0"/>
              </a:rPr>
              <a:t>мы получаем практическую информацию </a:t>
            </a:r>
            <a:br>
              <a:rPr lang="ru-RU" sz="2100" kern="0" dirty="0">
                <a:solidFill>
                  <a:srgbClr val="0C465E"/>
                </a:solidFill>
                <a:latin typeface="Franklin Gothic Demi Cond" pitchFamily="34" charset="0"/>
              </a:rPr>
            </a:br>
            <a:r>
              <a:rPr lang="ru-RU" sz="2100" kern="0" dirty="0">
                <a:solidFill>
                  <a:srgbClr val="0C465E"/>
                </a:solidFill>
                <a:latin typeface="Franklin Gothic Demi Cond" pitchFamily="34" charset="0"/>
              </a:rPr>
              <a:t>для развития бизнеса;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100" kern="0" dirty="0">
                <a:solidFill>
                  <a:srgbClr val="0C465E"/>
                </a:solidFill>
                <a:latin typeface="Franklin Gothic Demi Cond" pitchFamily="34" charset="0"/>
              </a:rPr>
              <a:t>Власть нас слышит.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6"/>
          <a:stretch/>
        </p:blipFill>
        <p:spPr>
          <a:xfrm>
            <a:off x="5989360" y="1002026"/>
            <a:ext cx="2232248" cy="175649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4"/>
          <a:stretch/>
        </p:blipFill>
        <p:spPr bwMode="auto">
          <a:xfrm>
            <a:off x="251520" y="2903182"/>
            <a:ext cx="2382804" cy="175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5794" y="1006107"/>
            <a:ext cx="55923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100" kern="0" dirty="0">
                <a:solidFill>
                  <a:srgbClr val="0C465E"/>
                </a:solidFill>
                <a:latin typeface="Franklin Gothic Demi Cond" pitchFamily="34" charset="0"/>
              </a:rPr>
              <a:t>мы вышли на федеральный уровень – теперь нас знают и уважают наш бизнес;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100" kern="0" dirty="0">
                <a:solidFill>
                  <a:srgbClr val="0C465E"/>
                </a:solidFill>
                <a:latin typeface="Franklin Gothic Demi Cond" pitchFamily="34" charset="0"/>
              </a:rPr>
              <a:t>ТПП помогает решать проблемы бизнеса;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100" kern="0" dirty="0">
                <a:solidFill>
                  <a:srgbClr val="0C465E"/>
                </a:solidFill>
                <a:latin typeface="Franklin Gothic Demi Cond" pitchFamily="34" charset="0"/>
              </a:rPr>
              <a:t>мы взаимодействуем и кооперируемся для общего развития;</a:t>
            </a:r>
          </a:p>
        </p:txBody>
      </p:sp>
    </p:spTree>
    <p:extLst>
      <p:ext uri="{BB962C8B-B14F-4D97-AF65-F5344CB8AC3E}">
        <p14:creationId xmlns:p14="http://schemas.microsoft.com/office/powerpoint/2010/main" val="2490280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09026"/>
            <a:ext cx="721908" cy="8930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9838" y="62803"/>
            <a:ext cx="8201770" cy="852763"/>
          </a:xfrm>
          <a:prstGeom prst="rect">
            <a:avLst/>
          </a:prstGeom>
          <a:solidFill>
            <a:srgbClr val="45747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5" rIns="91412" bIns="45705" rtlCol="0" anchor="ctr"/>
          <a:lstStyle/>
          <a:p>
            <a:pPr algn="ctr">
              <a:lnSpc>
                <a:spcPts val="2600"/>
              </a:lnSpc>
            </a:pPr>
            <a:r>
              <a:rPr lang="ru-RU" sz="2800" dirty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Demi Cond" panose="020B0706030402020204" pitchFamily="34" charset="0"/>
                <a:cs typeface="Times New Roman" panose="02020603050405020304" pitchFamily="18" charset="0"/>
              </a:rPr>
              <a:t>УЧАСТИЕ В ПРОЕКТЕ ПОЗВОЛЯЕТ ПОЛУЧИТЬ СЛЕДУЮЩИЕ ВОЗМОЖНОСТИ: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22" b="100000" l="3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891"/>
          <a:stretch/>
        </p:blipFill>
        <p:spPr bwMode="auto">
          <a:xfrm>
            <a:off x="13140952" y="5998622"/>
            <a:ext cx="4680520" cy="2204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22" b="100000" l="3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891"/>
          <a:stretch/>
        </p:blipFill>
        <p:spPr bwMode="auto">
          <a:xfrm>
            <a:off x="-6166435" y="5408714"/>
            <a:ext cx="3816423" cy="189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36" y="1951020"/>
            <a:ext cx="2798551" cy="309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1419622"/>
            <a:ext cx="28766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kern="0" dirty="0">
                <a:solidFill>
                  <a:srgbClr val="C00000"/>
                </a:solidFill>
                <a:latin typeface="Franklin Gothic Demi Cond" pitchFamily="34" charset="0"/>
              </a:rPr>
              <a:t>Подключение к закрытому информационному каналу </a:t>
            </a:r>
            <a:br>
              <a:rPr lang="ru-RU" kern="0" dirty="0">
                <a:solidFill>
                  <a:srgbClr val="C00000"/>
                </a:solidFill>
                <a:latin typeface="Franklin Gothic Demi Cond" pitchFamily="34" charset="0"/>
              </a:rPr>
            </a:br>
            <a:r>
              <a:rPr lang="ru-RU" kern="0" dirty="0">
                <a:solidFill>
                  <a:srgbClr val="C00000"/>
                </a:solidFill>
                <a:latin typeface="Franklin Gothic Demi Cond" pitchFamily="34" charset="0"/>
              </a:rPr>
              <a:t>и чату</a:t>
            </a:r>
            <a:r>
              <a:rPr lang="ru-RU" kern="0" dirty="0">
                <a:solidFill>
                  <a:srgbClr val="0C465E"/>
                </a:solidFill>
                <a:latin typeface="Franklin Gothic Demi Cond" pitchFamily="34" charset="0"/>
              </a:rPr>
              <a:t> сообщества семейных предпринимателей в </a:t>
            </a:r>
            <a:r>
              <a:rPr lang="ru-RU" kern="0" dirty="0" err="1">
                <a:solidFill>
                  <a:srgbClr val="0C465E"/>
                </a:solidFill>
                <a:latin typeface="Franklin Gothic Demi Cond" pitchFamily="34" charset="0"/>
              </a:rPr>
              <a:t>Телеграм</a:t>
            </a:r>
            <a:endParaRPr lang="ru-RU" kern="0" dirty="0">
              <a:solidFill>
                <a:srgbClr val="0C465E"/>
              </a:solidFill>
              <a:latin typeface="Franklin Gothic Demi Cond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030292"/>
            <a:ext cx="2859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kern="0" dirty="0">
                <a:solidFill>
                  <a:srgbClr val="C00000"/>
                </a:solidFill>
                <a:latin typeface="Franklin Gothic Demi Cond" pitchFamily="34" charset="0"/>
              </a:rPr>
              <a:t>Участие в выездных заседаниях Всероссийского Семейного Совета</a:t>
            </a:r>
            <a:r>
              <a:rPr lang="ru-RU" kern="0" dirty="0">
                <a:solidFill>
                  <a:srgbClr val="0C465E"/>
                </a:solidFill>
                <a:latin typeface="Franklin Gothic Demi Cond" pitchFamily="34" charset="0"/>
              </a:rPr>
              <a:t>, которые проводятся не менее 4 раз </a:t>
            </a:r>
            <a:br>
              <a:rPr lang="ru-RU" kern="0" dirty="0">
                <a:solidFill>
                  <a:srgbClr val="0C465E"/>
                </a:solidFill>
                <a:latin typeface="Franklin Gothic Demi Cond" pitchFamily="34" charset="0"/>
              </a:rPr>
            </a:br>
            <a:r>
              <a:rPr lang="ru-RU" kern="0" dirty="0">
                <a:solidFill>
                  <a:srgbClr val="0C465E"/>
                </a:solidFill>
                <a:latin typeface="Franklin Gothic Demi Cond" pitchFamily="34" charset="0"/>
              </a:rPr>
              <a:t>в год в разных регионах страны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47865" y="3035330"/>
            <a:ext cx="2787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kern="0" dirty="0">
                <a:solidFill>
                  <a:srgbClr val="C00000"/>
                </a:solidFill>
                <a:latin typeface="Franklin Gothic Demi Cond" pitchFamily="34" charset="0"/>
              </a:rPr>
              <a:t>Участие детей </a:t>
            </a:r>
            <a:r>
              <a:rPr lang="ru-RU" kern="0" dirty="0">
                <a:solidFill>
                  <a:srgbClr val="0C465E"/>
                </a:solidFill>
                <a:latin typeface="Franklin Gothic Demi Cond" pitchFamily="34" charset="0"/>
              </a:rPr>
              <a:t>семейных предпринимателей </a:t>
            </a:r>
            <a:r>
              <a:rPr lang="ru-RU" kern="0" dirty="0">
                <a:solidFill>
                  <a:srgbClr val="C00000"/>
                </a:solidFill>
                <a:latin typeface="Franklin Gothic Demi Cond" pitchFamily="34" charset="0"/>
              </a:rPr>
              <a:t>в спецпроекте ТПП РФ </a:t>
            </a:r>
            <a:br>
              <a:rPr lang="ru-RU" kern="0" dirty="0">
                <a:solidFill>
                  <a:srgbClr val="C00000"/>
                </a:solidFill>
                <a:latin typeface="Franklin Gothic Demi Cond" pitchFamily="34" charset="0"/>
              </a:rPr>
            </a:br>
            <a:r>
              <a:rPr lang="ru-RU" kern="0" dirty="0">
                <a:solidFill>
                  <a:srgbClr val="C00000"/>
                </a:solidFill>
                <a:latin typeface="Franklin Gothic Demi Cond" pitchFamily="34" charset="0"/>
              </a:rPr>
              <a:t>«Надежды Бизнеса России»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47865" y="1433299"/>
            <a:ext cx="27874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kern="0" dirty="0">
                <a:solidFill>
                  <a:srgbClr val="C00000"/>
                </a:solidFill>
                <a:latin typeface="Franklin Gothic Demi Cond" pitchFamily="34" charset="0"/>
              </a:rPr>
              <a:t>Получение Свидетельства </a:t>
            </a:r>
            <a:r>
              <a:rPr lang="ru-RU" kern="0" dirty="0">
                <a:solidFill>
                  <a:srgbClr val="0C465E"/>
                </a:solidFill>
                <a:latin typeface="Franklin Gothic Demi Cond" pitchFamily="34" charset="0"/>
              </a:rPr>
              <a:t>участника специального проекта ТПП РФ «Семейные компании России»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619672" y="2813908"/>
            <a:ext cx="3240360" cy="140198"/>
          </a:xfrm>
          <a:prstGeom prst="rect">
            <a:avLst/>
          </a:prstGeom>
          <a:gradFill flip="none" rotWithShape="1">
            <a:gsLst>
              <a:gs pos="98000">
                <a:schemeClr val="accent5">
                  <a:shade val="30000"/>
                  <a:satMod val="115000"/>
                  <a:alpha val="0"/>
                  <a:lumMod val="59000"/>
                  <a:lumOff val="41000"/>
                </a:schemeClr>
              </a:gs>
              <a:gs pos="74000">
                <a:schemeClr val="accent5">
                  <a:lumMod val="50000"/>
                  <a:shade val="67500"/>
                  <a:satMod val="115000"/>
                  <a:alpha val="24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0" kern="0" dirty="0">
              <a:solidFill>
                <a:srgbClr val="0C465E"/>
              </a:solidFill>
              <a:latin typeface="Franklin Gothic Demi Cond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5400000">
            <a:off x="1619672" y="2905952"/>
            <a:ext cx="3240360" cy="140198"/>
          </a:xfrm>
          <a:prstGeom prst="rect">
            <a:avLst/>
          </a:prstGeom>
          <a:gradFill flip="none" rotWithShape="1">
            <a:gsLst>
              <a:gs pos="98000">
                <a:schemeClr val="accent5">
                  <a:shade val="30000"/>
                  <a:satMod val="115000"/>
                  <a:alpha val="0"/>
                  <a:lumMod val="59000"/>
                  <a:lumOff val="41000"/>
                </a:schemeClr>
              </a:gs>
              <a:gs pos="74000">
                <a:schemeClr val="accent5">
                  <a:lumMod val="50000"/>
                  <a:shade val="67500"/>
                  <a:satMod val="115000"/>
                  <a:alpha val="24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0" kern="0" dirty="0">
              <a:solidFill>
                <a:srgbClr val="0C465E"/>
              </a:solidFill>
              <a:latin typeface="Franklin Gothic Demi Cond" pitchFamily="34" charset="0"/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893" y="2563621"/>
            <a:ext cx="531019" cy="55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691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09026"/>
            <a:ext cx="721908" cy="8930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9838" y="62803"/>
            <a:ext cx="8201770" cy="852763"/>
          </a:xfrm>
          <a:prstGeom prst="rect">
            <a:avLst/>
          </a:prstGeom>
          <a:solidFill>
            <a:srgbClr val="45747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5" rIns="91412" bIns="45705" rtlCol="0" anchor="ctr"/>
          <a:lstStyle/>
          <a:p>
            <a:pPr algn="ctr">
              <a:lnSpc>
                <a:spcPts val="2600"/>
              </a:lnSpc>
            </a:pPr>
            <a:r>
              <a:rPr lang="ru-RU" sz="2800" dirty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Demi Cond" panose="020B0706030402020204" pitchFamily="34" charset="0"/>
                <a:cs typeface="Times New Roman" panose="02020603050405020304" pitchFamily="18" charset="0"/>
              </a:rPr>
              <a:t>УЧАСТИЕ В ПРОЕКТЕ ПОЗВОЛЯЕТ ПОЛУЧИТЬ СЛЕДУЮЩИЕ ВОЗМОЖНОСТИ: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36" y="1951020"/>
            <a:ext cx="2798551" cy="309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8800" y="1131590"/>
            <a:ext cx="30206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kern="0" dirty="0">
                <a:solidFill>
                  <a:srgbClr val="C00000"/>
                </a:solidFill>
                <a:latin typeface="Franklin Gothic Demi Cond" pitchFamily="34" charset="0"/>
              </a:rPr>
              <a:t>Возможность озвучивать проблемы бизнеса на круглых столах </a:t>
            </a:r>
            <a:r>
              <a:rPr lang="ru-RU" kern="0" dirty="0">
                <a:solidFill>
                  <a:srgbClr val="0C465E"/>
                </a:solidFill>
                <a:latin typeface="Franklin Gothic Demi Cond" pitchFamily="34" charset="0"/>
              </a:rPr>
              <a:t>и других мероприятиях профильного направления </a:t>
            </a:r>
            <a:br>
              <a:rPr lang="ru-RU" kern="0" dirty="0">
                <a:solidFill>
                  <a:srgbClr val="0C465E"/>
                </a:solidFill>
                <a:latin typeface="Franklin Gothic Demi Cond" pitchFamily="34" charset="0"/>
              </a:rPr>
            </a:br>
            <a:r>
              <a:rPr lang="ru-RU" kern="0" dirty="0">
                <a:solidFill>
                  <a:srgbClr val="0C465E"/>
                </a:solidFill>
                <a:latin typeface="Franklin Gothic Demi Cond" pitchFamily="34" charset="0"/>
              </a:rPr>
              <a:t>с участием федеральных органов власти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3142" y="2998760"/>
            <a:ext cx="30907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kern="0" dirty="0">
                <a:solidFill>
                  <a:srgbClr val="C00000"/>
                </a:solidFill>
                <a:latin typeface="Franklin Gothic Demi Cond" pitchFamily="34" charset="0"/>
              </a:rPr>
              <a:t>Публикация статей</a:t>
            </a:r>
            <a:br>
              <a:rPr lang="ru-RU" kern="0" dirty="0">
                <a:solidFill>
                  <a:srgbClr val="C00000"/>
                </a:solidFill>
                <a:latin typeface="Franklin Gothic Demi Cond" pitchFamily="34" charset="0"/>
              </a:rPr>
            </a:br>
            <a:r>
              <a:rPr lang="ru-RU" kern="0" dirty="0">
                <a:solidFill>
                  <a:srgbClr val="C00000"/>
                </a:solidFill>
                <a:latin typeface="Franklin Gothic Demi Cond" pitchFamily="34" charset="0"/>
              </a:rPr>
              <a:t>и видеоматериалов о семейном предприятии </a:t>
            </a:r>
            <a:r>
              <a:rPr lang="ru-RU" kern="0" dirty="0">
                <a:solidFill>
                  <a:srgbClr val="0C465E"/>
                </a:solidFill>
                <a:latin typeface="Franklin Gothic Demi Cond" pitchFamily="34" charset="0"/>
              </a:rPr>
              <a:t>участника проекта на официальном сайте ТПП РФ, </a:t>
            </a:r>
            <a:br>
              <a:rPr lang="ru-RU" kern="0" dirty="0">
                <a:solidFill>
                  <a:srgbClr val="0C465E"/>
                </a:solidFill>
                <a:latin typeface="Franklin Gothic Demi Cond" pitchFamily="34" charset="0"/>
              </a:rPr>
            </a:br>
            <a:r>
              <a:rPr lang="ru-RU" kern="0" dirty="0">
                <a:solidFill>
                  <a:srgbClr val="0C465E"/>
                </a:solidFill>
                <a:latin typeface="Franklin Gothic Demi Cond" pitchFamily="34" charset="0"/>
              </a:rPr>
              <a:t>что способствует повышению узнаваемости и статуса семейного предприятия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09952" y="1131590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kern="0" dirty="0">
                <a:solidFill>
                  <a:srgbClr val="C00000"/>
                </a:solidFill>
                <a:latin typeface="Franklin Gothic Demi Cond" pitchFamily="34" charset="0"/>
              </a:rPr>
              <a:t>Награждение грамотами и вручение благодарственных писем </a:t>
            </a:r>
            <a:r>
              <a:rPr lang="ru-RU" kern="0" dirty="0">
                <a:solidFill>
                  <a:srgbClr val="0C465E"/>
                </a:solidFill>
                <a:latin typeface="Franklin Gothic Demi Cond" pitchFamily="34" charset="0"/>
              </a:rPr>
              <a:t>за вклад бизнес-династии в развитие семейного предпринимательства</a:t>
            </a:r>
            <a:endParaRPr lang="ru-RU" kern="0" dirty="0">
              <a:solidFill>
                <a:srgbClr val="C00000"/>
              </a:solidFill>
              <a:latin typeface="Franklin Gothic Demi Cond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3006014"/>
            <a:ext cx="33123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kern="0" dirty="0">
                <a:solidFill>
                  <a:srgbClr val="C00000"/>
                </a:solidFill>
                <a:latin typeface="Franklin Gothic Demi Cond" pitchFamily="34" charset="0"/>
              </a:rPr>
              <a:t>Участие в федеральной фотовыставке</a:t>
            </a:r>
            <a:r>
              <a:rPr lang="ru-RU" kern="0" dirty="0">
                <a:solidFill>
                  <a:srgbClr val="0C465E"/>
                </a:solidFill>
                <a:latin typeface="Franklin Gothic Demi Cond" pitchFamily="34" charset="0"/>
              </a:rPr>
              <a:t>, посвященной семейному предпринимательству в ГД ФС РФ или СФ ФС РФ, </a:t>
            </a:r>
            <a:br>
              <a:rPr lang="ru-RU" kern="0" dirty="0">
                <a:solidFill>
                  <a:srgbClr val="0C465E"/>
                </a:solidFill>
                <a:latin typeface="Franklin Gothic Demi Cond" pitchFamily="34" charset="0"/>
              </a:rPr>
            </a:br>
            <a:r>
              <a:rPr lang="ru-RU" kern="0" dirty="0">
                <a:solidFill>
                  <a:srgbClr val="0C465E"/>
                </a:solidFill>
                <a:latin typeface="Franklin Gothic Demi Cond" pitchFamily="34" charset="0"/>
              </a:rPr>
              <a:t>с участием представителей органов федеральной власти профильных комитетов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619672" y="2813908"/>
            <a:ext cx="3240360" cy="140198"/>
          </a:xfrm>
          <a:prstGeom prst="rect">
            <a:avLst/>
          </a:prstGeom>
          <a:gradFill flip="none" rotWithShape="1">
            <a:gsLst>
              <a:gs pos="98000">
                <a:schemeClr val="accent5">
                  <a:shade val="30000"/>
                  <a:satMod val="115000"/>
                  <a:alpha val="0"/>
                  <a:lumMod val="59000"/>
                  <a:lumOff val="41000"/>
                </a:schemeClr>
              </a:gs>
              <a:gs pos="74000">
                <a:schemeClr val="accent5">
                  <a:lumMod val="50000"/>
                  <a:shade val="67500"/>
                  <a:satMod val="115000"/>
                  <a:alpha val="24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0" kern="0" dirty="0">
              <a:solidFill>
                <a:srgbClr val="0C465E"/>
              </a:solidFill>
              <a:latin typeface="Franklin Gothic Demi Cond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5400000">
            <a:off x="1619672" y="2905952"/>
            <a:ext cx="3240360" cy="140198"/>
          </a:xfrm>
          <a:prstGeom prst="rect">
            <a:avLst/>
          </a:prstGeom>
          <a:gradFill flip="none" rotWithShape="1">
            <a:gsLst>
              <a:gs pos="98000">
                <a:schemeClr val="accent5">
                  <a:shade val="30000"/>
                  <a:satMod val="115000"/>
                  <a:alpha val="0"/>
                  <a:lumMod val="59000"/>
                  <a:lumOff val="41000"/>
                </a:schemeClr>
              </a:gs>
              <a:gs pos="74000">
                <a:schemeClr val="accent5">
                  <a:lumMod val="50000"/>
                  <a:shade val="67500"/>
                  <a:satMod val="115000"/>
                  <a:alpha val="24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0" kern="0" dirty="0">
              <a:solidFill>
                <a:srgbClr val="0C465E"/>
              </a:solidFill>
              <a:latin typeface="Franklin Gothic Demi Cond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215" y="2643758"/>
            <a:ext cx="867274" cy="397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2563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3244</TotalTime>
  <Words>802</Words>
  <Application>Microsoft Office PowerPoint</Application>
  <PresentationFormat>Экран (16:9)</PresentationFormat>
  <Paragraphs>84</Paragraphs>
  <Slides>14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Franklin Gothic Demi Cond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Свешникова Оксана Николаевна</dc:creator>
  <cp:lastModifiedBy>Alex</cp:lastModifiedBy>
  <cp:revision>133</cp:revision>
  <dcterms:created xsi:type="dcterms:W3CDTF">2023-10-11T13:53:02Z</dcterms:created>
  <dcterms:modified xsi:type="dcterms:W3CDTF">2026-01-28T11:46:06Z</dcterms:modified>
</cp:coreProperties>
</file>