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333" r:id="rId2"/>
    <p:sldId id="358" r:id="rId3"/>
    <p:sldId id="369" r:id="rId4"/>
    <p:sldId id="366" r:id="rId5"/>
    <p:sldId id="370" r:id="rId6"/>
    <p:sldId id="367" r:id="rId7"/>
    <p:sldId id="368" r:id="rId8"/>
    <p:sldId id="361" r:id="rId9"/>
    <p:sldId id="35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54" autoAdjust="0"/>
    <p:restoredTop sz="94660"/>
  </p:normalViewPr>
  <p:slideViewPr>
    <p:cSldViewPr>
      <p:cViewPr varScale="1">
        <p:scale>
          <a:sx n="118" d="100"/>
          <a:sy n="118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264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969F7-1F58-48F6-8D1A-BB188E988DFC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3DA79-4227-408E-9202-29D24FF12C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863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3DA79-4227-408E-9202-29D24FF12CF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3DA79-4227-408E-9202-29D24FF12C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0EFBE-C3D6-4759-AAC2-103EE473242B}" type="datetimeFigureOut">
              <a:rPr lang="ru-RU" smtClean="0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978C2-B700-4788-804F-A19A6F788CA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3782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5629E8-FD52-4BFC-A1EB-A5C6961C6DDC}" type="datetimeFigureOut">
              <a:rPr lang="ru-RU" smtClean="0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9D145-6B69-4E89-8BE6-641735CF7E9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8510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261B77-DFB3-4A7E-A19D-AE4A3EE237F2}" type="datetimeFigureOut">
              <a:rPr lang="ru-RU" smtClean="0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C8EF6-F3A7-4FC4-A581-BDBCA917FF9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0591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E21E19-19D5-44CA-B75E-47F12C86C5D2}" type="datetimeFigureOut">
              <a:rPr lang="ru-RU" smtClean="0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581F2-CFCD-4039-B528-CBEFF1C71BF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6423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424DE-5558-48B4-9B46-E084DB6A394B}" type="datetimeFigureOut">
              <a:rPr lang="ru-RU" smtClean="0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A1038-F13B-4156-85BE-FA2516583A3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7623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1397B9-9B5B-4777-96D3-C2778EBEFBDB}" type="datetimeFigureOut">
              <a:rPr lang="ru-RU" smtClean="0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78440-C397-472F-BE87-25C015C0FC3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616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D117AC-677C-448A-9406-03245D78E5E6}" type="datetimeFigureOut">
              <a:rPr lang="ru-RU" smtClean="0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DC7A3-8F04-471A-BF8A-4207B56E889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9795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E47FA6-817A-4FFE-A2A2-0060A31AF2F7}" type="datetimeFigureOut">
              <a:rPr lang="ru-RU" smtClean="0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168D0-1194-4AE7-9616-687C0D36DAA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8239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A6BF9-7157-4219-A98B-4612AFE253CB}" type="datetimeFigureOut">
              <a:rPr lang="ru-RU" smtClean="0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C201F-A12A-4387-8D41-4F114E16E81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632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B1B4F-C6BF-4F7C-BEA9-30E4B7B19CDF}" type="datetimeFigureOut">
              <a:rPr lang="ru-RU" smtClean="0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8DC78-0411-4BBA-9D3F-2988F7FD316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1222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717782-5023-475D-B4E2-758D50C2191A}" type="datetimeFigureOut">
              <a:rPr lang="ru-RU" smtClean="0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501D4-E68B-4382-ABF7-3E2C4AF2CC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2330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649F2D-164C-4FF9-8378-863ECBD730AA}" type="datetimeFigureOut">
              <a:rPr lang="ru-RU" smtClean="0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F61FBA-B75E-40D4-BC59-2C1CAE1C482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3126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5">
            <a:extLst>
              <a:ext uri="{FF2B5EF4-FFF2-40B4-BE49-F238E27FC236}">
                <a16:creationId xmlns:a16="http://schemas.microsoft.com/office/drawing/2014/main" xmlns="" id="{21A766B0-63EC-453E-8DC2-847E37169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1052736"/>
            <a:ext cx="835292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Основные предложения по составу программы  подкомитета легкой промышленности в 2022 году</a:t>
            </a:r>
          </a:p>
        </p:txBody>
      </p:sp>
      <p:pic>
        <p:nvPicPr>
          <p:cNvPr id="1026" name="Picture 2" descr="Герб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77072"/>
            <a:ext cx="2304256" cy="22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132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48E1C95-05A2-46F6-AE82-2BCC1942C6DB}"/>
              </a:ext>
            </a:extLst>
          </p:cNvPr>
          <p:cNvSpPr/>
          <p:nvPr/>
        </p:nvSpPr>
        <p:spPr>
          <a:xfrm>
            <a:off x="683568" y="548680"/>
            <a:ext cx="77048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Создание платформы для работы комитета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196752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Helvetica Neue"/>
              </a:rPr>
              <a:t> Мы все хотим развитие легкой промышленности. Мы должны стать единым целом.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Helvetica Neue"/>
              </a:rPr>
              <a:t> У нас нет информационного сопровождения, статистической информации, нет единой позиции.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  <a:latin typeface="Helvetica Neue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  <a:latin typeface="Helvetica Neue"/>
              </a:rPr>
              <a:t>Нужно: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  <a:latin typeface="Helvetica Neue"/>
            </a:endParaRPr>
          </a:p>
          <a:p>
            <a:pPr marL="342900" indent="-342900" algn="just">
              <a:buAutoNum type="arabicPeriod"/>
            </a:pPr>
            <a:r>
              <a:rPr lang="ru-RU" dirty="0">
                <a:solidFill>
                  <a:schemeClr val="bg1"/>
                </a:solidFill>
                <a:latin typeface="Helvetica Neue"/>
              </a:rPr>
              <a:t>Наладить информационный поток.</a:t>
            </a:r>
          </a:p>
          <a:p>
            <a:pPr marL="342900" indent="-342900" algn="just">
              <a:buAutoNum type="arabicPeriod"/>
            </a:pPr>
            <a:endParaRPr lang="ru-RU" dirty="0">
              <a:solidFill>
                <a:schemeClr val="bg1"/>
              </a:solidFill>
              <a:latin typeface="Helvetica Neue"/>
            </a:endParaRPr>
          </a:p>
          <a:p>
            <a:pPr algn="just"/>
            <a:r>
              <a:rPr lang="ru-RU" dirty="0">
                <a:solidFill>
                  <a:schemeClr val="bg1"/>
                </a:solidFill>
                <a:latin typeface="Helvetica Neue"/>
              </a:rPr>
              <a:t>2. Изучить существующую нормативную базу – подготовить и выработать изменения в государственной программе   ( подготовка специалистов, недвижимость, информация о повышении эффективного производства).</a:t>
            </a:r>
          </a:p>
          <a:p>
            <a:pPr algn="just"/>
            <a:endParaRPr lang="ru-RU" dirty="0">
              <a:solidFill>
                <a:schemeClr val="bg1"/>
              </a:solidFill>
              <a:latin typeface="Helvetica Neue"/>
            </a:endParaRPr>
          </a:p>
          <a:p>
            <a:pPr algn="just"/>
            <a:r>
              <a:rPr lang="ru-RU" dirty="0">
                <a:solidFill>
                  <a:schemeClr val="bg1"/>
                </a:solidFill>
                <a:latin typeface="Helvetica Neue"/>
              </a:rPr>
              <a:t>3. Внедрить критерии качества, пресекать </a:t>
            </a:r>
            <a:r>
              <a:rPr lang="ru-RU" dirty="0" err="1">
                <a:solidFill>
                  <a:schemeClr val="bg1"/>
                </a:solidFill>
                <a:latin typeface="Helvetica Neue"/>
              </a:rPr>
              <a:t>контрафакт</a:t>
            </a:r>
            <a:r>
              <a:rPr lang="ru-RU" dirty="0">
                <a:solidFill>
                  <a:schemeClr val="bg1"/>
                </a:solidFill>
                <a:latin typeface="Helvetica Neu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94513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алитик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429622"/>
            <a:ext cx="3486522" cy="1977256"/>
          </a:xfrm>
          <a:prstGeom prst="rect">
            <a:avLst/>
          </a:prstGeom>
          <a:noFill/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48E1C95-05A2-46F6-AE82-2BCC1942C6DB}"/>
              </a:ext>
            </a:extLst>
          </p:cNvPr>
          <p:cNvSpPr/>
          <p:nvPr/>
        </p:nvSpPr>
        <p:spPr>
          <a:xfrm>
            <a:off x="683568" y="404664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Современная модель экономики и место промышленности в ней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340768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Helvetica Neue"/>
              </a:rPr>
              <a:t> </a:t>
            </a:r>
            <a:r>
              <a:rPr lang="ru-RU" dirty="0">
                <a:solidFill>
                  <a:schemeClr val="bg1"/>
                </a:solidFill>
                <a:latin typeface="Helvetica Neue"/>
              </a:rPr>
              <a:t>Государство поддерживает развитие бизнеса.  Выделяются</a:t>
            </a:r>
            <a:r>
              <a:rPr lang="en-US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ru-RU" dirty="0">
                <a:solidFill>
                  <a:schemeClr val="bg1"/>
                </a:solidFill>
                <a:latin typeface="Helvetica Neue"/>
              </a:rPr>
              <a:t>значительные бюджетные средства, реализуется программа помощи. Денежные средства распределяются между ведомствами, которые в дальнейшем распределяются на федеральном и региональном уровнях ( через гранты, субсидированные кредиты, программы адресной помощи и др. ).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  <a:latin typeface="Helvetica Neue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Helvetica Neue"/>
              </a:rPr>
              <a:t> Существует достаточно широкое количество направлений, в котором государство рассматривает различные формы собственности. Например, возможность открыть цех под государственный заказ, либо возможность получить контракт в рамках крупнейшего международного соглашения, либо создать совместное  предприятие с использованием собственного и государственного капитала.</a:t>
            </a:r>
          </a:p>
        </p:txBody>
      </p:sp>
    </p:spTree>
    <p:extLst>
      <p:ext uri="{BB962C8B-B14F-4D97-AF65-F5344CB8AC3E}">
        <p14:creationId xmlns:p14="http://schemas.microsoft.com/office/powerpoint/2010/main" xmlns="" val="69451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алитик\Desktop\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913886"/>
            <a:ext cx="2555776" cy="1486338"/>
          </a:xfrm>
          <a:prstGeom prst="rect">
            <a:avLst/>
          </a:prstGeom>
          <a:noFill/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48E1C95-05A2-46F6-AE82-2BCC1942C6DB}"/>
              </a:ext>
            </a:extLst>
          </p:cNvPr>
          <p:cNvSpPr/>
          <p:nvPr/>
        </p:nvSpPr>
        <p:spPr>
          <a:xfrm>
            <a:off x="467544" y="332656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Современная модель экономики и место промышленности в ней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340768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ru-RU" dirty="0">
                <a:solidFill>
                  <a:schemeClr val="bg1"/>
                </a:solidFill>
                <a:latin typeface="Helvetica Neue"/>
              </a:rPr>
              <a:t>Государство оказывает помощь строительной, фармацевтической, аграрной сферам и прочим видами бизнеса. При этом помощь, оказываемая легкой промышленности ограничивается лишь отдельными мероприятиями в отдельном сегменте , которая не оказывает влияние на развитие легкой промышленности в регионе, как в направлении, так и  в целом.</a:t>
            </a:r>
            <a:endParaRPr lang="en-US" dirty="0">
              <a:solidFill>
                <a:schemeClr val="bg1"/>
              </a:solidFill>
              <a:latin typeface="Helvetica Neue"/>
            </a:endParaRPr>
          </a:p>
          <a:p>
            <a:pPr algn="just"/>
            <a:endParaRPr lang="ru-RU" dirty="0">
              <a:solidFill>
                <a:schemeClr val="bg1"/>
              </a:solidFill>
              <a:latin typeface="Helvetica Neue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Helvetica Neue"/>
              </a:rPr>
              <a:t>Мы хотим, чтобы при введении каких- либо нормативов государство учитывало мнение легкой промышленности, и основывалось бы в этих решениях на том , чтобы максимально снизить </a:t>
            </a:r>
            <a:r>
              <a:rPr lang="ru-RU" dirty="0" err="1">
                <a:solidFill>
                  <a:schemeClr val="bg1"/>
                </a:solidFill>
                <a:latin typeface="Helvetica Neue"/>
              </a:rPr>
              <a:t>травмирование</a:t>
            </a:r>
            <a:r>
              <a:rPr lang="ru-RU" dirty="0">
                <a:solidFill>
                  <a:schemeClr val="bg1"/>
                </a:solidFill>
                <a:latin typeface="Helvetica Neue"/>
              </a:rPr>
              <a:t> отрасли легкой промышленности</a:t>
            </a:r>
            <a:r>
              <a:rPr lang="en-US" dirty="0">
                <a:solidFill>
                  <a:schemeClr val="bg1"/>
                </a:solidFill>
                <a:latin typeface="Helvetica Neue"/>
              </a:rPr>
              <a:t> </a:t>
            </a:r>
            <a:endParaRPr lang="ru-RU" dirty="0">
              <a:solidFill>
                <a:schemeClr val="bg1"/>
              </a:solidFill>
              <a:latin typeface="Helvetica Neue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Helvetica Neue"/>
              </a:rPr>
              <a:t>(</a:t>
            </a:r>
            <a:r>
              <a:rPr lang="ru-RU" dirty="0">
                <a:solidFill>
                  <a:schemeClr val="bg1"/>
                </a:solidFill>
                <a:latin typeface="Helvetica Neue"/>
              </a:rPr>
              <a:t>включая и текущие ограничения </a:t>
            </a:r>
            <a:r>
              <a:rPr lang="en-US" dirty="0">
                <a:solidFill>
                  <a:schemeClr val="bg1"/>
                </a:solidFill>
                <a:latin typeface="Helvetica Neue"/>
              </a:rPr>
              <a:t>COVID -19</a:t>
            </a:r>
            <a:r>
              <a:rPr lang="ru-RU" dirty="0">
                <a:solidFill>
                  <a:schemeClr val="bg1"/>
                </a:solidFill>
                <a:latin typeface="Helvetica Neue"/>
              </a:rPr>
              <a:t>, перестройку норм по регионам , правил торговли, планы по направлению </a:t>
            </a:r>
            <a:r>
              <a:rPr lang="ru-RU" dirty="0" err="1">
                <a:solidFill>
                  <a:schemeClr val="bg1"/>
                </a:solidFill>
                <a:latin typeface="Helvetica Neue"/>
              </a:rPr>
              <a:t>Минпросвещения</a:t>
            </a:r>
            <a:r>
              <a:rPr lang="ru-RU" dirty="0">
                <a:solidFill>
                  <a:schemeClr val="bg1"/>
                </a:solidFill>
                <a:latin typeface="Helvetica Neue"/>
              </a:rPr>
              <a:t> и Министерство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694513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48E1C95-05A2-46F6-AE82-2BCC1942C6DB}"/>
              </a:ext>
            </a:extLst>
          </p:cNvPr>
          <p:cNvSpPr/>
          <p:nvPr/>
        </p:nvSpPr>
        <p:spPr>
          <a:xfrm>
            <a:off x="1691680" y="260648"/>
            <a:ext cx="61926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Постановка вопросов о подготовке специалистов </a:t>
            </a:r>
          </a:p>
        </p:txBody>
      </p:sp>
      <p:pic>
        <p:nvPicPr>
          <p:cNvPr id="1026" name="Picture 2" descr="C:\Users\Аналитик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861048"/>
            <a:ext cx="3707822" cy="246738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1340768"/>
            <a:ext cx="76676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Helvetica Neue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Helvetica Neue"/>
              </a:rPr>
              <a:t>Профильное образование.</a:t>
            </a:r>
          </a:p>
          <a:p>
            <a:pPr algn="just"/>
            <a:endParaRPr lang="ru-RU" sz="2000" dirty="0">
              <a:solidFill>
                <a:schemeClr val="bg1"/>
              </a:solidFill>
              <a:latin typeface="Helvetica Neue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Helvetica Neue"/>
              </a:rPr>
              <a:t> Общее - базовое образование ( программы уроков труда, дополнительное образование .</a:t>
            </a:r>
          </a:p>
          <a:p>
            <a:pPr algn="just"/>
            <a:endParaRPr lang="ru-RU" sz="2000" dirty="0">
              <a:solidFill>
                <a:schemeClr val="bg1"/>
              </a:solidFill>
              <a:latin typeface="Helvetica Neue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Helvetica Neue"/>
              </a:rPr>
              <a:t>Постановка вопросов , программы технологии и обучения специального современного проектирования и планирования производственной индустрии в рамках ВУЗ ).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206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513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48E1C95-05A2-46F6-AE82-2BCC1942C6DB}"/>
              </a:ext>
            </a:extLst>
          </p:cNvPr>
          <p:cNvSpPr/>
          <p:nvPr/>
        </p:nvSpPr>
        <p:spPr>
          <a:xfrm>
            <a:off x="467544" y="548680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цели программы 2022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40768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bg1"/>
                </a:solidFill>
                <a:latin typeface="Helvetica Neue"/>
              </a:rPr>
              <a:t>1</a:t>
            </a:r>
            <a:r>
              <a:rPr lang="ru-RU" dirty="0">
                <a:solidFill>
                  <a:schemeClr val="bg1"/>
                </a:solidFill>
                <a:latin typeface="Helvetica Neue"/>
              </a:rPr>
              <a:t>. Все хотят получить свой «кусок пирога» …. </a:t>
            </a:r>
          </a:p>
          <a:p>
            <a:pPr algn="just"/>
            <a:endParaRPr lang="ru-RU" dirty="0">
              <a:solidFill>
                <a:schemeClr val="bg1"/>
              </a:solidFill>
              <a:latin typeface="Helvetica Neue"/>
            </a:endParaRPr>
          </a:p>
          <a:p>
            <a:pPr algn="just"/>
            <a:r>
              <a:rPr lang="ru-RU" dirty="0">
                <a:solidFill>
                  <a:schemeClr val="bg1"/>
                </a:solidFill>
                <a:latin typeface="Helvetica Neue"/>
              </a:rPr>
              <a:t>2. Формирование нашего единого мнения, относительно всех новых ограничений и нормативов в регионе.</a:t>
            </a:r>
          </a:p>
          <a:p>
            <a:pPr algn="just"/>
            <a:endParaRPr lang="ru-RU" dirty="0">
              <a:solidFill>
                <a:schemeClr val="bg1"/>
              </a:solidFill>
              <a:latin typeface="Helvetica Neue"/>
            </a:endParaRPr>
          </a:p>
          <a:p>
            <a:pPr algn="just"/>
            <a:r>
              <a:rPr lang="ru-RU" dirty="0">
                <a:solidFill>
                  <a:schemeClr val="bg1"/>
                </a:solidFill>
                <a:latin typeface="Helvetica Neue"/>
              </a:rPr>
              <a:t>3. Построение стабильно – информационного канала между отраслью и властью.</a:t>
            </a:r>
          </a:p>
          <a:p>
            <a:pPr algn="just"/>
            <a:endParaRPr lang="ru-RU" dirty="0">
              <a:solidFill>
                <a:schemeClr val="bg1"/>
              </a:solidFill>
              <a:latin typeface="Helvetica Neue"/>
            </a:endParaRPr>
          </a:p>
          <a:p>
            <a:pPr algn="just"/>
            <a:r>
              <a:rPr lang="ru-RU" dirty="0">
                <a:solidFill>
                  <a:schemeClr val="bg1"/>
                </a:solidFill>
                <a:latin typeface="Helvetica Neue"/>
              </a:rPr>
              <a:t>4. Выработка промышленного норматива, необходимого для развития отрасли и внедрения нормативов в регулятивную деятельность власти (наказание за торговлю и изготовление контрафактной продукции, наличие стандартов изделий легкой промышленности, для ограничения потока некачественных изделий</a:t>
            </a:r>
            <a:r>
              <a:rPr lang="en-US" dirty="0">
                <a:solidFill>
                  <a:schemeClr val="bg1"/>
                </a:solidFill>
                <a:latin typeface="Helvetica Neue"/>
              </a:rPr>
              <a:t>; </a:t>
            </a:r>
            <a:r>
              <a:rPr lang="ru-RU" dirty="0">
                <a:solidFill>
                  <a:schemeClr val="bg1"/>
                </a:solidFill>
                <a:latin typeface="Helvetica Neue"/>
              </a:rPr>
              <a:t>единая система третейского решения спорных вопросов ).</a:t>
            </a:r>
          </a:p>
          <a:p>
            <a:pPr algn="just"/>
            <a:endParaRPr lang="ru-RU" dirty="0">
              <a:solidFill>
                <a:schemeClr val="bg1"/>
              </a:solidFill>
              <a:latin typeface="Helvetica Neue"/>
            </a:endParaRPr>
          </a:p>
          <a:p>
            <a:pPr algn="just"/>
            <a:r>
              <a:rPr lang="ru-RU" dirty="0">
                <a:solidFill>
                  <a:schemeClr val="bg1"/>
                </a:solidFill>
                <a:latin typeface="Helvetica Neue"/>
              </a:rPr>
              <a:t>5. Подготовка вопросов о подготовке специалистов в легкой промышленности.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694513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48E1C95-05A2-46F6-AE82-2BCC1942C6DB}"/>
              </a:ext>
            </a:extLst>
          </p:cNvPr>
          <p:cNvSpPr/>
          <p:nvPr/>
        </p:nvSpPr>
        <p:spPr>
          <a:xfrm>
            <a:off x="611560" y="548680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Возможности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ООО Фирма «</a:t>
            </a:r>
            <a:r>
              <a:rPr lang="ru-RU" sz="2800" b="1" dirty="0" err="1">
                <a:solidFill>
                  <a:srgbClr val="FF0000"/>
                </a:solidFill>
              </a:rPr>
              <a:t>Веллтекс</a:t>
            </a:r>
            <a:r>
              <a:rPr lang="ru-RU" sz="2800" b="1" dirty="0">
                <a:solidFill>
                  <a:srgbClr val="FF0000"/>
                </a:solidFill>
              </a:rPr>
              <a:t> –Воронеж»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16832"/>
            <a:ext cx="76676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Helvetica Neue"/>
              </a:rPr>
              <a:t>Мы умеем формировать вокруг себя людей, каждый из которых имеет «вес» в социуме </a:t>
            </a:r>
            <a:r>
              <a:rPr lang="en-US" sz="2000" dirty="0">
                <a:solidFill>
                  <a:schemeClr val="bg1"/>
                </a:solidFill>
                <a:latin typeface="Helvetica Neue"/>
              </a:rPr>
              <a:t>, </a:t>
            </a:r>
            <a:r>
              <a:rPr lang="ru-RU" sz="2000" dirty="0">
                <a:solidFill>
                  <a:schemeClr val="bg1"/>
                </a:solidFill>
                <a:latin typeface="Helvetica Neue"/>
              </a:rPr>
              <a:t>является профессионалом своего дела.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Helvetica Neue"/>
              </a:rPr>
              <a:t>Мы выступали спонсорами учебных предприятий в подготовке специалистов ( </a:t>
            </a:r>
            <a:r>
              <a:rPr lang="ru-RU" sz="2000" dirty="0" err="1">
                <a:solidFill>
                  <a:schemeClr val="bg1"/>
                </a:solidFill>
                <a:latin typeface="Helvetica Neue"/>
              </a:rPr>
              <a:t>Абилимпикс</a:t>
            </a:r>
            <a:r>
              <a:rPr lang="ru-RU" sz="2000" dirty="0">
                <a:solidFill>
                  <a:schemeClr val="bg1"/>
                </a:solidFill>
                <a:latin typeface="Helvetica Neue"/>
              </a:rPr>
              <a:t> , </a:t>
            </a:r>
            <a:r>
              <a:rPr lang="en-US" sz="2000" dirty="0" err="1">
                <a:solidFill>
                  <a:schemeClr val="bg1"/>
                </a:solidFill>
                <a:latin typeface="Helvetica Neue"/>
              </a:rPr>
              <a:t>WorldSkills</a:t>
            </a:r>
            <a:r>
              <a:rPr lang="ru-RU" sz="20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Helvetica Neue"/>
              </a:rPr>
              <a:t>) </a:t>
            </a:r>
            <a:r>
              <a:rPr lang="ru-RU" sz="2000" dirty="0">
                <a:solidFill>
                  <a:schemeClr val="bg1"/>
                </a:solidFill>
                <a:latin typeface="Helvetica Neue"/>
              </a:rPr>
              <a:t> и продолжаем двигаться в данном направлении.</a:t>
            </a:r>
            <a:r>
              <a:rPr lang="en-US" sz="2000" dirty="0">
                <a:solidFill>
                  <a:schemeClr val="bg1"/>
                </a:solidFill>
                <a:latin typeface="Helvetica Neue"/>
              </a:rPr>
              <a:t>.</a:t>
            </a:r>
          </a:p>
          <a:p>
            <a:pPr algn="just"/>
            <a:endParaRPr lang="ru-RU" sz="2000" dirty="0">
              <a:solidFill>
                <a:schemeClr val="bg1"/>
              </a:solidFill>
              <a:latin typeface="Helvetica Neue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Helvetica Neue"/>
              </a:rPr>
              <a:t> Мы проводим и будем в дальнейшем проводить мероприятия – по доведению государственных программ </a:t>
            </a:r>
            <a:r>
              <a:rPr lang="en-US" sz="2000" dirty="0">
                <a:solidFill>
                  <a:schemeClr val="bg1"/>
                </a:solidFill>
                <a:latin typeface="Helvetica Neue"/>
              </a:rPr>
              <a:t>;</a:t>
            </a:r>
            <a:r>
              <a:rPr lang="ru-RU" sz="2000" dirty="0">
                <a:solidFill>
                  <a:schemeClr val="bg1"/>
                </a:solidFill>
                <a:latin typeface="Helvetica Neue"/>
              </a:rPr>
              <a:t> 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Helvetica Neue"/>
              </a:rPr>
              <a:t>–по объединению заинтересованных лиц в легкой промышленности</a:t>
            </a:r>
            <a:r>
              <a:rPr lang="en-US" sz="2000" dirty="0">
                <a:solidFill>
                  <a:schemeClr val="bg1"/>
                </a:solidFill>
                <a:latin typeface="Helvetica Neue"/>
              </a:rPr>
              <a:t>.</a:t>
            </a:r>
            <a:endParaRPr lang="ru-RU" sz="2000" dirty="0">
              <a:solidFill>
                <a:schemeClr val="bg1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51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412776"/>
            <a:ext cx="76676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bg1"/>
                </a:solidFill>
                <a:latin typeface="Helvetica Neue"/>
              </a:rPr>
              <a:t>Таким образом, программа на 2022 год включает в себя образование  части платформы для динамического развития легкой промышленности и включение в состав значимых промышленных областей  региона  . </a:t>
            </a:r>
          </a:p>
        </p:txBody>
      </p:sp>
      <p:pic>
        <p:nvPicPr>
          <p:cNvPr id="3074" name="Picture 2" descr="C:\Users\Аналитик\Desktop\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221088"/>
            <a:ext cx="4029075" cy="2343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94513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836712"/>
            <a:ext cx="6264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Спасибо за внимание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916832"/>
            <a:ext cx="4536504" cy="347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4092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19426</TotalTime>
  <Words>491</Words>
  <Application>Microsoft Office PowerPoint</Application>
  <PresentationFormat>Экран (4:3)</PresentationFormat>
  <Paragraphs>48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Федотова Юлия Станиславовна</dc:creator>
  <cp:lastModifiedBy>Жанна</cp:lastModifiedBy>
  <cp:revision>748</cp:revision>
  <cp:lastPrinted>2015-11-23T08:49:03Z</cp:lastPrinted>
  <dcterms:created xsi:type="dcterms:W3CDTF">2013-12-24T07:03:32Z</dcterms:created>
  <dcterms:modified xsi:type="dcterms:W3CDTF">2021-12-24T06:06:39Z</dcterms:modified>
</cp:coreProperties>
</file>