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7" r:id="rId3"/>
    <p:sldId id="276" r:id="rId4"/>
    <p:sldId id="289" r:id="rId5"/>
    <p:sldId id="282" r:id="rId6"/>
    <p:sldId id="288" r:id="rId7"/>
    <p:sldId id="310" r:id="rId8"/>
    <p:sldId id="283" r:id="rId9"/>
    <p:sldId id="293" r:id="rId10"/>
    <p:sldId id="292" r:id="rId11"/>
    <p:sldId id="291" r:id="rId12"/>
    <p:sldId id="305" r:id="rId13"/>
    <p:sldId id="284" r:id="rId14"/>
    <p:sldId id="296" r:id="rId15"/>
    <p:sldId id="295" r:id="rId16"/>
    <p:sldId id="294" r:id="rId17"/>
    <p:sldId id="311" r:id="rId18"/>
    <p:sldId id="285" r:id="rId19"/>
    <p:sldId id="298" r:id="rId20"/>
    <p:sldId id="297" r:id="rId21"/>
    <p:sldId id="312" r:id="rId22"/>
    <p:sldId id="286" r:id="rId23"/>
    <p:sldId id="303" r:id="rId24"/>
    <p:sldId id="301" r:id="rId25"/>
    <p:sldId id="299" r:id="rId26"/>
    <p:sldId id="313" r:id="rId27"/>
    <p:sldId id="287" r:id="rId28"/>
    <p:sldId id="304" r:id="rId29"/>
    <p:sldId id="302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83" d="100"/>
          <a:sy n="83" d="100"/>
        </p:scale>
        <p:origin x="-1122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10893-4728-4C24-8C63-AA0FFED0E2E6}" type="doc">
      <dgm:prSet loTypeId="urn:microsoft.com/office/officeart/2005/8/layout/hierarchy1" loCatId="hierarchy" qsTypeId="urn:microsoft.com/office/officeart/2005/8/quickstyle/3d2#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394E770-FEAC-4CD2-AF06-A3034E4400EC}">
      <dgm:prSet phldrT="[Текст]"/>
      <dgm:spPr/>
      <dgm:t>
        <a:bodyPr/>
        <a:lstStyle/>
        <a:p>
          <a:r>
            <a:rPr lang="ru-RU" dirty="0" err="1"/>
            <a:t>Логистический</a:t>
          </a:r>
          <a:r>
            <a:rPr lang="ru-RU" dirty="0"/>
            <a:t>      центр с     холодильным комплексом</a:t>
          </a:r>
        </a:p>
      </dgm:t>
    </dgm:pt>
    <dgm:pt modelId="{3A8949B6-18AA-491A-AC9B-576E1EC32534}" type="parTrans" cxnId="{D4EF7356-6E40-4FA5-960A-1D904E54D27C}">
      <dgm:prSet/>
      <dgm:spPr/>
      <dgm:t>
        <a:bodyPr/>
        <a:lstStyle/>
        <a:p>
          <a:endParaRPr lang="ru-RU"/>
        </a:p>
      </dgm:t>
    </dgm:pt>
    <dgm:pt modelId="{7FABB5BC-A338-4354-B9C5-412D34010454}" type="sibTrans" cxnId="{D4EF7356-6E40-4FA5-960A-1D904E54D27C}">
      <dgm:prSet/>
      <dgm:spPr/>
      <dgm:t>
        <a:bodyPr/>
        <a:lstStyle/>
        <a:p>
          <a:endParaRPr lang="ru-RU"/>
        </a:p>
      </dgm:t>
    </dgm:pt>
    <dgm:pt modelId="{536F9BE6-5272-43D5-BBD4-3AE0C5464122}">
      <dgm:prSet phldrT="[Текст]" custT="1"/>
      <dgm:spPr/>
      <dgm:t>
        <a:bodyPr/>
        <a:lstStyle/>
        <a:p>
          <a:r>
            <a:rPr lang="ru-RU" sz="1200" dirty="0"/>
            <a:t>Хранение продовольственных товаров</a:t>
          </a:r>
        </a:p>
      </dgm:t>
    </dgm:pt>
    <dgm:pt modelId="{8A194A25-B4A2-4D52-B1E3-29D5262F6A69}" type="parTrans" cxnId="{F35AEA1F-2710-48D9-BA3F-D1627C84C1B5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1B8E1B0-16CA-401C-8511-57DCADEA93B1}" type="sibTrans" cxnId="{F35AEA1F-2710-48D9-BA3F-D1627C84C1B5}">
      <dgm:prSet/>
      <dgm:spPr/>
      <dgm:t>
        <a:bodyPr/>
        <a:lstStyle/>
        <a:p>
          <a:endParaRPr lang="ru-RU"/>
        </a:p>
      </dgm:t>
    </dgm:pt>
    <dgm:pt modelId="{4466B73B-2283-4C55-914D-1B13F729DF38}">
      <dgm:prSet phldrT="[Текст]"/>
      <dgm:spPr/>
      <dgm:t>
        <a:bodyPr/>
        <a:lstStyle/>
        <a:p>
          <a:r>
            <a:rPr lang="ru-RU" dirty="0"/>
            <a:t>Хранение непродовольственных товаров</a:t>
          </a:r>
        </a:p>
      </dgm:t>
    </dgm:pt>
    <dgm:pt modelId="{DF4E7367-11C1-4822-88C4-8E5A760584E1}" type="parTrans" cxnId="{186D241C-40A0-43BD-A543-0C7DA691A24B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FAC4762-C729-4FBC-AC12-E01CBC558300}" type="sibTrans" cxnId="{186D241C-40A0-43BD-A543-0C7DA691A24B}">
      <dgm:prSet/>
      <dgm:spPr/>
      <dgm:t>
        <a:bodyPr/>
        <a:lstStyle/>
        <a:p>
          <a:endParaRPr lang="ru-RU"/>
        </a:p>
      </dgm:t>
    </dgm:pt>
    <dgm:pt modelId="{83AC1B89-66A9-4D8D-A4AA-CCCE8871AF6B}">
      <dgm:prSet/>
      <dgm:spPr/>
      <dgm:t>
        <a:bodyPr/>
        <a:lstStyle/>
        <a:p>
          <a:r>
            <a:rPr lang="ru-RU" dirty="0"/>
            <a:t>Глубокой заморозки</a:t>
          </a:r>
        </a:p>
      </dgm:t>
    </dgm:pt>
    <dgm:pt modelId="{EC8E0DCD-D780-4AF2-A048-6C16028FD5FF}" type="parTrans" cxnId="{B7A6B0A7-D19F-4861-B3DC-AE9041DB4FE8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D5E34C99-58D9-4FD8-AEF8-12327C926AFF}" type="sibTrans" cxnId="{B7A6B0A7-D19F-4861-B3DC-AE9041DB4FE8}">
      <dgm:prSet/>
      <dgm:spPr/>
      <dgm:t>
        <a:bodyPr/>
        <a:lstStyle/>
        <a:p>
          <a:endParaRPr lang="ru-RU"/>
        </a:p>
      </dgm:t>
    </dgm:pt>
    <dgm:pt modelId="{7092670B-D1C6-4F7A-8333-84A30875340D}">
      <dgm:prSet/>
      <dgm:spPr/>
      <dgm:t>
        <a:bodyPr/>
        <a:lstStyle/>
        <a:p>
          <a:r>
            <a:rPr lang="ru-RU" dirty="0"/>
            <a:t>Низкотемпературного режима хранения</a:t>
          </a:r>
        </a:p>
      </dgm:t>
    </dgm:pt>
    <dgm:pt modelId="{511DB235-F262-4242-8B85-CC428878FF1E}" type="parTrans" cxnId="{91E286A5-D764-44B1-9A9F-8C56722C97A1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8E4C016-1BD8-43BF-9175-9FAB23C720A6}" type="sibTrans" cxnId="{91E286A5-D764-44B1-9A9F-8C56722C97A1}">
      <dgm:prSet/>
      <dgm:spPr/>
      <dgm:t>
        <a:bodyPr/>
        <a:lstStyle/>
        <a:p>
          <a:endParaRPr lang="ru-RU"/>
        </a:p>
      </dgm:t>
    </dgm:pt>
    <dgm:pt modelId="{079476E3-630C-4E6B-B5E8-53B57B4A8BC8}">
      <dgm:prSet/>
      <dgm:spPr/>
      <dgm:t>
        <a:bodyPr/>
        <a:lstStyle/>
        <a:p>
          <a:r>
            <a:rPr lang="ru-RU" dirty="0"/>
            <a:t>Теплого режима хранения</a:t>
          </a:r>
        </a:p>
      </dgm:t>
    </dgm:pt>
    <dgm:pt modelId="{F559F132-D13A-4515-AA4A-075879558B61}" type="parTrans" cxnId="{51D9C577-B548-4C40-A765-2D54F8EC26A2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23331BEA-E70C-47CE-A7A1-8C1474822577}" type="sibTrans" cxnId="{51D9C577-B548-4C40-A765-2D54F8EC26A2}">
      <dgm:prSet/>
      <dgm:spPr/>
      <dgm:t>
        <a:bodyPr/>
        <a:lstStyle/>
        <a:p>
          <a:endParaRPr lang="ru-RU"/>
        </a:p>
      </dgm:t>
    </dgm:pt>
    <dgm:pt modelId="{7E57C44C-CD88-4F49-8607-6505FEC84A4B}" type="pres">
      <dgm:prSet presAssocID="{49310893-4728-4C24-8C63-AA0FFED0E2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E16D85-6A4B-4C58-9744-48286C735A25}" type="pres">
      <dgm:prSet presAssocID="{D394E770-FEAC-4CD2-AF06-A3034E4400EC}" presName="hierRoot1" presStyleCnt="0"/>
      <dgm:spPr/>
    </dgm:pt>
    <dgm:pt modelId="{86B2DEED-6908-4A30-ADC6-534D38C2B5F3}" type="pres">
      <dgm:prSet presAssocID="{D394E770-FEAC-4CD2-AF06-A3034E4400EC}" presName="composite" presStyleCnt="0"/>
      <dgm:spPr/>
    </dgm:pt>
    <dgm:pt modelId="{049E02E7-39F0-48E4-8E3A-24041E295FF1}" type="pres">
      <dgm:prSet presAssocID="{D394E770-FEAC-4CD2-AF06-A3034E4400EC}" presName="background" presStyleLbl="node0" presStyleIdx="0" presStyleCnt="1"/>
      <dgm:spPr>
        <a:solidFill>
          <a:schemeClr val="accent1">
            <a:lumMod val="50000"/>
          </a:schemeClr>
        </a:solidFill>
      </dgm:spPr>
    </dgm:pt>
    <dgm:pt modelId="{37A88B38-AC59-4E1C-9A87-1A7CAB5EAC73}" type="pres">
      <dgm:prSet presAssocID="{D394E770-FEAC-4CD2-AF06-A3034E4400EC}" presName="text" presStyleLbl="fgAcc0" presStyleIdx="0" presStyleCnt="1" custLinFactNeighborX="-33166" custLinFactNeighborY="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34B68B-86FF-472F-9B1D-FF660B05D996}" type="pres">
      <dgm:prSet presAssocID="{D394E770-FEAC-4CD2-AF06-A3034E4400EC}" presName="hierChild2" presStyleCnt="0"/>
      <dgm:spPr/>
    </dgm:pt>
    <dgm:pt modelId="{E8F950B7-E0A7-413F-98A0-FD762FB7809B}" type="pres">
      <dgm:prSet presAssocID="{8A194A25-B4A2-4D52-B1E3-29D5262F6A6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05B79B9-8CDC-4050-A875-481673539794}" type="pres">
      <dgm:prSet presAssocID="{536F9BE6-5272-43D5-BBD4-3AE0C5464122}" presName="hierRoot2" presStyleCnt="0"/>
      <dgm:spPr/>
    </dgm:pt>
    <dgm:pt modelId="{167677F4-EAF5-4D9A-810E-422C3D520C13}" type="pres">
      <dgm:prSet presAssocID="{536F9BE6-5272-43D5-BBD4-3AE0C5464122}" presName="composite2" presStyleCnt="0"/>
      <dgm:spPr/>
    </dgm:pt>
    <dgm:pt modelId="{B1ADD513-AD88-4724-B367-D7C25CC324C5}" type="pres">
      <dgm:prSet presAssocID="{536F9BE6-5272-43D5-BBD4-3AE0C5464122}" presName="background2" presStyleLbl="node2" presStyleIdx="0" presStyleCnt="2"/>
      <dgm:spPr>
        <a:solidFill>
          <a:schemeClr val="accent1">
            <a:lumMod val="75000"/>
          </a:schemeClr>
        </a:solidFill>
      </dgm:spPr>
    </dgm:pt>
    <dgm:pt modelId="{62ED9BB2-1E21-463C-A19F-A998C8B418F4}" type="pres">
      <dgm:prSet presAssocID="{536F9BE6-5272-43D5-BBD4-3AE0C5464122}" presName="text2" presStyleLbl="fgAcc2" presStyleIdx="0" presStyleCnt="2" custLinFactX="-34463" custLinFactNeighborX="-100000" custLinFactNeighborY="-89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5AD3CE-BAA9-48A9-BEFD-DE8D08A032EE}" type="pres">
      <dgm:prSet presAssocID="{536F9BE6-5272-43D5-BBD4-3AE0C5464122}" presName="hierChild3" presStyleCnt="0"/>
      <dgm:spPr/>
    </dgm:pt>
    <dgm:pt modelId="{5F81A0AA-F927-480A-A1E7-6C545D376420}" type="pres">
      <dgm:prSet presAssocID="{EC8E0DCD-D780-4AF2-A048-6C16028FD5F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CA9505F-0B44-4FFE-A0D4-C332DAC62754}" type="pres">
      <dgm:prSet presAssocID="{83AC1B89-66A9-4D8D-A4AA-CCCE8871AF6B}" presName="hierRoot3" presStyleCnt="0"/>
      <dgm:spPr/>
    </dgm:pt>
    <dgm:pt modelId="{4BF8B38A-D6E4-445D-983A-5DD893CE3333}" type="pres">
      <dgm:prSet presAssocID="{83AC1B89-66A9-4D8D-A4AA-CCCE8871AF6B}" presName="composite3" presStyleCnt="0"/>
      <dgm:spPr/>
    </dgm:pt>
    <dgm:pt modelId="{0F9B5BFB-0E5B-40DA-A649-892A41564562}" type="pres">
      <dgm:prSet presAssocID="{83AC1B89-66A9-4D8D-A4AA-CCCE8871AF6B}" presName="background3" presStyleLbl="node3" presStyleIdx="0" presStyleCnt="3"/>
      <dgm:spPr>
        <a:solidFill>
          <a:schemeClr val="accent1">
            <a:lumMod val="60000"/>
            <a:lumOff val="40000"/>
          </a:schemeClr>
        </a:solidFill>
      </dgm:spPr>
    </dgm:pt>
    <dgm:pt modelId="{233374C5-089C-4021-AA29-AD4DB7FD60AF}" type="pres">
      <dgm:prSet presAssocID="{83AC1B89-66A9-4D8D-A4AA-CCCE8871AF6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A8C9F3-DC88-439B-A256-FDCEB1C08528}" type="pres">
      <dgm:prSet presAssocID="{83AC1B89-66A9-4D8D-A4AA-CCCE8871AF6B}" presName="hierChild4" presStyleCnt="0"/>
      <dgm:spPr/>
    </dgm:pt>
    <dgm:pt modelId="{E144690A-20FB-4505-B77A-863A65F6A4B2}" type="pres">
      <dgm:prSet presAssocID="{511DB235-F262-4242-8B85-CC428878FF1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EDE3F24-CAFA-4536-8BD9-929CD08A4A32}" type="pres">
      <dgm:prSet presAssocID="{7092670B-D1C6-4F7A-8333-84A30875340D}" presName="hierRoot3" presStyleCnt="0"/>
      <dgm:spPr/>
    </dgm:pt>
    <dgm:pt modelId="{67EE2C8E-E382-441F-9337-C8D872B20B6F}" type="pres">
      <dgm:prSet presAssocID="{7092670B-D1C6-4F7A-8333-84A30875340D}" presName="composite3" presStyleCnt="0"/>
      <dgm:spPr/>
    </dgm:pt>
    <dgm:pt modelId="{BEE5EDC5-DADB-422F-A3E0-4384E583E6E3}" type="pres">
      <dgm:prSet presAssocID="{7092670B-D1C6-4F7A-8333-84A30875340D}" presName="background3" presStyleLbl="node3" presStyleIdx="1" presStyleCnt="3"/>
      <dgm:spPr>
        <a:solidFill>
          <a:schemeClr val="accent1">
            <a:lumMod val="60000"/>
            <a:lumOff val="40000"/>
          </a:schemeClr>
        </a:solidFill>
      </dgm:spPr>
    </dgm:pt>
    <dgm:pt modelId="{9A85ED6D-A776-4236-9FEE-13B9EC1397A2}" type="pres">
      <dgm:prSet presAssocID="{7092670B-D1C6-4F7A-8333-84A30875340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D4AAF0-1B4F-46B4-AEFA-7922AF798A76}" type="pres">
      <dgm:prSet presAssocID="{7092670B-D1C6-4F7A-8333-84A30875340D}" presName="hierChild4" presStyleCnt="0"/>
      <dgm:spPr/>
    </dgm:pt>
    <dgm:pt modelId="{DB74DBBA-ECA5-4F34-9AF0-C3894E433329}" type="pres">
      <dgm:prSet presAssocID="{F559F132-D13A-4515-AA4A-075879558B6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012B2EFC-8593-435D-91C2-1A81EA7C3CB4}" type="pres">
      <dgm:prSet presAssocID="{079476E3-630C-4E6B-B5E8-53B57B4A8BC8}" presName="hierRoot3" presStyleCnt="0"/>
      <dgm:spPr/>
    </dgm:pt>
    <dgm:pt modelId="{3CFE8381-A18B-4387-8750-7389BF0F675E}" type="pres">
      <dgm:prSet presAssocID="{079476E3-630C-4E6B-B5E8-53B57B4A8BC8}" presName="composite3" presStyleCnt="0"/>
      <dgm:spPr/>
    </dgm:pt>
    <dgm:pt modelId="{10160F4C-90F2-4F2F-9E0D-F938EF3D6B84}" type="pres">
      <dgm:prSet presAssocID="{079476E3-630C-4E6B-B5E8-53B57B4A8BC8}" presName="background3" presStyleLbl="node3" presStyleIdx="2" presStyleCnt="3"/>
      <dgm:spPr>
        <a:solidFill>
          <a:schemeClr val="accent1">
            <a:lumMod val="60000"/>
            <a:lumOff val="40000"/>
          </a:schemeClr>
        </a:solidFill>
      </dgm:spPr>
    </dgm:pt>
    <dgm:pt modelId="{0F6F640C-1458-4545-879B-6A9351DFC7E0}" type="pres">
      <dgm:prSet presAssocID="{079476E3-630C-4E6B-B5E8-53B57B4A8BC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DB4C8E-E1C1-4042-95CD-01F34CB3E453}" type="pres">
      <dgm:prSet presAssocID="{079476E3-630C-4E6B-B5E8-53B57B4A8BC8}" presName="hierChild4" presStyleCnt="0"/>
      <dgm:spPr/>
    </dgm:pt>
    <dgm:pt modelId="{594A39A7-767E-4B73-BFD4-E2AFDCB026E7}" type="pres">
      <dgm:prSet presAssocID="{DF4E7367-11C1-4822-88C4-8E5A760584E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81CDE2D-DE0E-4BD9-81BA-6F68FE1D324C}" type="pres">
      <dgm:prSet presAssocID="{4466B73B-2283-4C55-914D-1B13F729DF38}" presName="hierRoot2" presStyleCnt="0"/>
      <dgm:spPr/>
    </dgm:pt>
    <dgm:pt modelId="{7E1AA8A2-F43B-4188-8730-289792BB8098}" type="pres">
      <dgm:prSet presAssocID="{4466B73B-2283-4C55-914D-1B13F729DF38}" presName="composite2" presStyleCnt="0"/>
      <dgm:spPr/>
    </dgm:pt>
    <dgm:pt modelId="{258F3BF4-5CC5-4989-94FF-CD8E9A9A15D3}" type="pres">
      <dgm:prSet presAssocID="{4466B73B-2283-4C55-914D-1B13F729DF38}" presName="background2" presStyleLbl="node2" presStyleIdx="1" presStyleCnt="2"/>
      <dgm:spPr>
        <a:solidFill>
          <a:schemeClr val="accent1">
            <a:lumMod val="75000"/>
          </a:schemeClr>
        </a:solidFill>
      </dgm:spPr>
    </dgm:pt>
    <dgm:pt modelId="{0B32A96B-CD41-4289-A1E5-FC2E0FADDBD5}" type="pres">
      <dgm:prSet presAssocID="{4466B73B-2283-4C55-914D-1B13F729DF38}" presName="text2" presStyleLbl="fgAcc2" presStyleIdx="1" presStyleCnt="2" custLinFactNeighborX="64248" custLinFactNeighborY="-74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678B63-BD1D-4469-AC6C-F4F4075A0C70}" type="pres">
      <dgm:prSet presAssocID="{4466B73B-2283-4C55-914D-1B13F729DF38}" presName="hierChild3" presStyleCnt="0"/>
      <dgm:spPr/>
    </dgm:pt>
  </dgm:ptLst>
  <dgm:cxnLst>
    <dgm:cxn modelId="{CFBE5DFB-A542-4885-86DF-764CBF5F9752}" type="presOf" srcId="{D394E770-FEAC-4CD2-AF06-A3034E4400EC}" destId="{37A88B38-AC59-4E1C-9A87-1A7CAB5EAC73}" srcOrd="0" destOrd="0" presId="urn:microsoft.com/office/officeart/2005/8/layout/hierarchy1"/>
    <dgm:cxn modelId="{10997935-AB8B-4CBD-91A1-BA7F43448B62}" type="presOf" srcId="{4466B73B-2283-4C55-914D-1B13F729DF38}" destId="{0B32A96B-CD41-4289-A1E5-FC2E0FADDBD5}" srcOrd="0" destOrd="0" presId="urn:microsoft.com/office/officeart/2005/8/layout/hierarchy1"/>
    <dgm:cxn modelId="{82BD9C4D-A2BE-4B43-A3BC-D5C4FB522A76}" type="presOf" srcId="{49310893-4728-4C24-8C63-AA0FFED0E2E6}" destId="{7E57C44C-CD88-4F49-8607-6505FEC84A4B}" srcOrd="0" destOrd="0" presId="urn:microsoft.com/office/officeart/2005/8/layout/hierarchy1"/>
    <dgm:cxn modelId="{51D9C577-B548-4C40-A765-2D54F8EC26A2}" srcId="{536F9BE6-5272-43D5-BBD4-3AE0C5464122}" destId="{079476E3-630C-4E6B-B5E8-53B57B4A8BC8}" srcOrd="2" destOrd="0" parTransId="{F559F132-D13A-4515-AA4A-075879558B61}" sibTransId="{23331BEA-E70C-47CE-A7A1-8C1474822577}"/>
    <dgm:cxn modelId="{746F2F14-4736-40F4-A3D1-70186327F00C}" type="presOf" srcId="{7092670B-D1C6-4F7A-8333-84A30875340D}" destId="{9A85ED6D-A776-4236-9FEE-13B9EC1397A2}" srcOrd="0" destOrd="0" presId="urn:microsoft.com/office/officeart/2005/8/layout/hierarchy1"/>
    <dgm:cxn modelId="{41E4254F-5136-4073-B8A5-85E67DC89C87}" type="presOf" srcId="{F559F132-D13A-4515-AA4A-075879558B61}" destId="{DB74DBBA-ECA5-4F34-9AF0-C3894E433329}" srcOrd="0" destOrd="0" presId="urn:microsoft.com/office/officeart/2005/8/layout/hierarchy1"/>
    <dgm:cxn modelId="{D4EF7356-6E40-4FA5-960A-1D904E54D27C}" srcId="{49310893-4728-4C24-8C63-AA0FFED0E2E6}" destId="{D394E770-FEAC-4CD2-AF06-A3034E4400EC}" srcOrd="0" destOrd="0" parTransId="{3A8949B6-18AA-491A-AC9B-576E1EC32534}" sibTransId="{7FABB5BC-A338-4354-B9C5-412D34010454}"/>
    <dgm:cxn modelId="{91E286A5-D764-44B1-9A9F-8C56722C97A1}" srcId="{536F9BE6-5272-43D5-BBD4-3AE0C5464122}" destId="{7092670B-D1C6-4F7A-8333-84A30875340D}" srcOrd="1" destOrd="0" parTransId="{511DB235-F262-4242-8B85-CC428878FF1E}" sibTransId="{78E4C016-1BD8-43BF-9175-9FAB23C720A6}"/>
    <dgm:cxn modelId="{A1AD30DD-754D-4CC5-BC0D-9E1C180E4843}" type="presOf" srcId="{83AC1B89-66A9-4D8D-A4AA-CCCE8871AF6B}" destId="{233374C5-089C-4021-AA29-AD4DB7FD60AF}" srcOrd="0" destOrd="0" presId="urn:microsoft.com/office/officeart/2005/8/layout/hierarchy1"/>
    <dgm:cxn modelId="{8615A578-2960-4DEA-9DEC-5BF6A94FEE08}" type="presOf" srcId="{8A194A25-B4A2-4D52-B1E3-29D5262F6A69}" destId="{E8F950B7-E0A7-413F-98A0-FD762FB7809B}" srcOrd="0" destOrd="0" presId="urn:microsoft.com/office/officeart/2005/8/layout/hierarchy1"/>
    <dgm:cxn modelId="{B7A6B0A7-D19F-4861-B3DC-AE9041DB4FE8}" srcId="{536F9BE6-5272-43D5-BBD4-3AE0C5464122}" destId="{83AC1B89-66A9-4D8D-A4AA-CCCE8871AF6B}" srcOrd="0" destOrd="0" parTransId="{EC8E0DCD-D780-4AF2-A048-6C16028FD5FF}" sibTransId="{D5E34C99-58D9-4FD8-AEF8-12327C926AFF}"/>
    <dgm:cxn modelId="{709B0599-15FE-4F8A-ACE7-43196B9923EA}" type="presOf" srcId="{EC8E0DCD-D780-4AF2-A048-6C16028FD5FF}" destId="{5F81A0AA-F927-480A-A1E7-6C545D376420}" srcOrd="0" destOrd="0" presId="urn:microsoft.com/office/officeart/2005/8/layout/hierarchy1"/>
    <dgm:cxn modelId="{1E4479A3-59A7-46EA-A928-5AE95CD70F3A}" type="presOf" srcId="{511DB235-F262-4242-8B85-CC428878FF1E}" destId="{E144690A-20FB-4505-B77A-863A65F6A4B2}" srcOrd="0" destOrd="0" presId="urn:microsoft.com/office/officeart/2005/8/layout/hierarchy1"/>
    <dgm:cxn modelId="{33D2B97D-A648-4812-9BF4-485FCFEE0CC1}" type="presOf" srcId="{DF4E7367-11C1-4822-88C4-8E5A760584E1}" destId="{594A39A7-767E-4B73-BFD4-E2AFDCB026E7}" srcOrd="0" destOrd="0" presId="urn:microsoft.com/office/officeart/2005/8/layout/hierarchy1"/>
    <dgm:cxn modelId="{2FF78430-4915-4B95-B81B-1B350740DE7B}" type="presOf" srcId="{079476E3-630C-4E6B-B5E8-53B57B4A8BC8}" destId="{0F6F640C-1458-4545-879B-6A9351DFC7E0}" srcOrd="0" destOrd="0" presId="urn:microsoft.com/office/officeart/2005/8/layout/hierarchy1"/>
    <dgm:cxn modelId="{186D241C-40A0-43BD-A543-0C7DA691A24B}" srcId="{D394E770-FEAC-4CD2-AF06-A3034E4400EC}" destId="{4466B73B-2283-4C55-914D-1B13F729DF38}" srcOrd="1" destOrd="0" parTransId="{DF4E7367-11C1-4822-88C4-8E5A760584E1}" sibTransId="{9FAC4762-C729-4FBC-AC12-E01CBC558300}"/>
    <dgm:cxn modelId="{F35AEA1F-2710-48D9-BA3F-D1627C84C1B5}" srcId="{D394E770-FEAC-4CD2-AF06-A3034E4400EC}" destId="{536F9BE6-5272-43D5-BBD4-3AE0C5464122}" srcOrd="0" destOrd="0" parTransId="{8A194A25-B4A2-4D52-B1E3-29D5262F6A69}" sibTransId="{21B8E1B0-16CA-401C-8511-57DCADEA93B1}"/>
    <dgm:cxn modelId="{89FD3E62-E1CE-402F-BDE9-B0179E01D34E}" type="presOf" srcId="{536F9BE6-5272-43D5-BBD4-3AE0C5464122}" destId="{62ED9BB2-1E21-463C-A19F-A998C8B418F4}" srcOrd="0" destOrd="0" presId="urn:microsoft.com/office/officeart/2005/8/layout/hierarchy1"/>
    <dgm:cxn modelId="{6E0C326D-CC19-4C47-B981-03C2C90D1528}" type="presParOf" srcId="{7E57C44C-CD88-4F49-8607-6505FEC84A4B}" destId="{64E16D85-6A4B-4C58-9744-48286C735A25}" srcOrd="0" destOrd="0" presId="urn:microsoft.com/office/officeart/2005/8/layout/hierarchy1"/>
    <dgm:cxn modelId="{92C0D792-4875-437C-93E4-6027BBDC2BE0}" type="presParOf" srcId="{64E16D85-6A4B-4C58-9744-48286C735A25}" destId="{86B2DEED-6908-4A30-ADC6-534D38C2B5F3}" srcOrd="0" destOrd="0" presId="urn:microsoft.com/office/officeart/2005/8/layout/hierarchy1"/>
    <dgm:cxn modelId="{A0B12C3D-5C94-4F3E-B5F7-1C3CD25C053B}" type="presParOf" srcId="{86B2DEED-6908-4A30-ADC6-534D38C2B5F3}" destId="{049E02E7-39F0-48E4-8E3A-24041E295FF1}" srcOrd="0" destOrd="0" presId="urn:microsoft.com/office/officeart/2005/8/layout/hierarchy1"/>
    <dgm:cxn modelId="{6BF15364-8FD0-48E6-80C9-8C69517AA54B}" type="presParOf" srcId="{86B2DEED-6908-4A30-ADC6-534D38C2B5F3}" destId="{37A88B38-AC59-4E1C-9A87-1A7CAB5EAC73}" srcOrd="1" destOrd="0" presId="urn:microsoft.com/office/officeart/2005/8/layout/hierarchy1"/>
    <dgm:cxn modelId="{86E47106-E9E6-4993-95CA-EBEFB0EA6AE2}" type="presParOf" srcId="{64E16D85-6A4B-4C58-9744-48286C735A25}" destId="{4A34B68B-86FF-472F-9B1D-FF660B05D996}" srcOrd="1" destOrd="0" presId="urn:microsoft.com/office/officeart/2005/8/layout/hierarchy1"/>
    <dgm:cxn modelId="{523E2B00-70F7-4328-BFA5-A8B267518A59}" type="presParOf" srcId="{4A34B68B-86FF-472F-9B1D-FF660B05D996}" destId="{E8F950B7-E0A7-413F-98A0-FD762FB7809B}" srcOrd="0" destOrd="0" presId="urn:microsoft.com/office/officeart/2005/8/layout/hierarchy1"/>
    <dgm:cxn modelId="{6D296760-D5A2-4373-97EA-3B06D3EAC3FF}" type="presParOf" srcId="{4A34B68B-86FF-472F-9B1D-FF660B05D996}" destId="{905B79B9-8CDC-4050-A875-481673539794}" srcOrd="1" destOrd="0" presId="urn:microsoft.com/office/officeart/2005/8/layout/hierarchy1"/>
    <dgm:cxn modelId="{41395AAA-0A9F-4D91-9BAC-AF32C7905BD7}" type="presParOf" srcId="{905B79B9-8CDC-4050-A875-481673539794}" destId="{167677F4-EAF5-4D9A-810E-422C3D520C13}" srcOrd="0" destOrd="0" presId="urn:microsoft.com/office/officeart/2005/8/layout/hierarchy1"/>
    <dgm:cxn modelId="{1DDF2DC4-F1EB-443E-ADC6-134B782B9905}" type="presParOf" srcId="{167677F4-EAF5-4D9A-810E-422C3D520C13}" destId="{B1ADD513-AD88-4724-B367-D7C25CC324C5}" srcOrd="0" destOrd="0" presId="urn:microsoft.com/office/officeart/2005/8/layout/hierarchy1"/>
    <dgm:cxn modelId="{6695DA08-67F5-4244-91D3-269736580C5A}" type="presParOf" srcId="{167677F4-EAF5-4D9A-810E-422C3D520C13}" destId="{62ED9BB2-1E21-463C-A19F-A998C8B418F4}" srcOrd="1" destOrd="0" presId="urn:microsoft.com/office/officeart/2005/8/layout/hierarchy1"/>
    <dgm:cxn modelId="{81188CCF-8896-4DB9-B21B-B8A1EA1753A6}" type="presParOf" srcId="{905B79B9-8CDC-4050-A875-481673539794}" destId="{215AD3CE-BAA9-48A9-BEFD-DE8D08A032EE}" srcOrd="1" destOrd="0" presId="urn:microsoft.com/office/officeart/2005/8/layout/hierarchy1"/>
    <dgm:cxn modelId="{322E32ED-5017-49D2-BB68-F750B92AA5B1}" type="presParOf" srcId="{215AD3CE-BAA9-48A9-BEFD-DE8D08A032EE}" destId="{5F81A0AA-F927-480A-A1E7-6C545D376420}" srcOrd="0" destOrd="0" presId="urn:microsoft.com/office/officeart/2005/8/layout/hierarchy1"/>
    <dgm:cxn modelId="{EE61B177-00B1-43F6-9949-9884BA1A93B1}" type="presParOf" srcId="{215AD3CE-BAA9-48A9-BEFD-DE8D08A032EE}" destId="{FCA9505F-0B44-4FFE-A0D4-C332DAC62754}" srcOrd="1" destOrd="0" presId="urn:microsoft.com/office/officeart/2005/8/layout/hierarchy1"/>
    <dgm:cxn modelId="{7D2C460F-AFB5-45E0-A58D-E2B03EC22AAB}" type="presParOf" srcId="{FCA9505F-0B44-4FFE-A0D4-C332DAC62754}" destId="{4BF8B38A-D6E4-445D-983A-5DD893CE3333}" srcOrd="0" destOrd="0" presId="urn:microsoft.com/office/officeart/2005/8/layout/hierarchy1"/>
    <dgm:cxn modelId="{CFC37A1F-0C6C-4C61-84B0-BFC0DF526307}" type="presParOf" srcId="{4BF8B38A-D6E4-445D-983A-5DD893CE3333}" destId="{0F9B5BFB-0E5B-40DA-A649-892A41564562}" srcOrd="0" destOrd="0" presId="urn:microsoft.com/office/officeart/2005/8/layout/hierarchy1"/>
    <dgm:cxn modelId="{AD1D2E29-3F2D-4C8B-9328-A99366D4B852}" type="presParOf" srcId="{4BF8B38A-D6E4-445D-983A-5DD893CE3333}" destId="{233374C5-089C-4021-AA29-AD4DB7FD60AF}" srcOrd="1" destOrd="0" presId="urn:microsoft.com/office/officeart/2005/8/layout/hierarchy1"/>
    <dgm:cxn modelId="{EEAA87B7-E891-4031-A030-0DF647523AA6}" type="presParOf" srcId="{FCA9505F-0B44-4FFE-A0D4-C332DAC62754}" destId="{73A8C9F3-DC88-439B-A256-FDCEB1C08528}" srcOrd="1" destOrd="0" presId="urn:microsoft.com/office/officeart/2005/8/layout/hierarchy1"/>
    <dgm:cxn modelId="{BED6A1CE-F630-466E-919F-93A72E134178}" type="presParOf" srcId="{215AD3CE-BAA9-48A9-BEFD-DE8D08A032EE}" destId="{E144690A-20FB-4505-B77A-863A65F6A4B2}" srcOrd="2" destOrd="0" presId="urn:microsoft.com/office/officeart/2005/8/layout/hierarchy1"/>
    <dgm:cxn modelId="{13E2ECE0-45D9-4776-885F-7E0CFD495607}" type="presParOf" srcId="{215AD3CE-BAA9-48A9-BEFD-DE8D08A032EE}" destId="{6EDE3F24-CAFA-4536-8BD9-929CD08A4A32}" srcOrd="3" destOrd="0" presId="urn:microsoft.com/office/officeart/2005/8/layout/hierarchy1"/>
    <dgm:cxn modelId="{C979B742-58B2-43CF-B084-2BAC1149EDBA}" type="presParOf" srcId="{6EDE3F24-CAFA-4536-8BD9-929CD08A4A32}" destId="{67EE2C8E-E382-441F-9337-C8D872B20B6F}" srcOrd="0" destOrd="0" presId="urn:microsoft.com/office/officeart/2005/8/layout/hierarchy1"/>
    <dgm:cxn modelId="{DB5F0B81-64C2-4A15-A0E1-472B4DACBBFA}" type="presParOf" srcId="{67EE2C8E-E382-441F-9337-C8D872B20B6F}" destId="{BEE5EDC5-DADB-422F-A3E0-4384E583E6E3}" srcOrd="0" destOrd="0" presId="urn:microsoft.com/office/officeart/2005/8/layout/hierarchy1"/>
    <dgm:cxn modelId="{FCD05630-345E-474D-9CA8-D6A3BB8B71D0}" type="presParOf" srcId="{67EE2C8E-E382-441F-9337-C8D872B20B6F}" destId="{9A85ED6D-A776-4236-9FEE-13B9EC1397A2}" srcOrd="1" destOrd="0" presId="urn:microsoft.com/office/officeart/2005/8/layout/hierarchy1"/>
    <dgm:cxn modelId="{6BBB707E-7E8C-4CA6-9F83-1CAAA50FACC8}" type="presParOf" srcId="{6EDE3F24-CAFA-4536-8BD9-929CD08A4A32}" destId="{06D4AAF0-1B4F-46B4-AEFA-7922AF798A76}" srcOrd="1" destOrd="0" presId="urn:microsoft.com/office/officeart/2005/8/layout/hierarchy1"/>
    <dgm:cxn modelId="{DB57EC6E-D4BF-4241-AEE3-F036F48F2D86}" type="presParOf" srcId="{215AD3CE-BAA9-48A9-BEFD-DE8D08A032EE}" destId="{DB74DBBA-ECA5-4F34-9AF0-C3894E433329}" srcOrd="4" destOrd="0" presId="urn:microsoft.com/office/officeart/2005/8/layout/hierarchy1"/>
    <dgm:cxn modelId="{5AB797B4-1410-455B-AFD6-2989D781B3CC}" type="presParOf" srcId="{215AD3CE-BAA9-48A9-BEFD-DE8D08A032EE}" destId="{012B2EFC-8593-435D-91C2-1A81EA7C3CB4}" srcOrd="5" destOrd="0" presId="urn:microsoft.com/office/officeart/2005/8/layout/hierarchy1"/>
    <dgm:cxn modelId="{FEF28861-ADC2-460E-8078-E5DE18F6BEB2}" type="presParOf" srcId="{012B2EFC-8593-435D-91C2-1A81EA7C3CB4}" destId="{3CFE8381-A18B-4387-8750-7389BF0F675E}" srcOrd="0" destOrd="0" presId="urn:microsoft.com/office/officeart/2005/8/layout/hierarchy1"/>
    <dgm:cxn modelId="{D5AB1265-0107-4C21-9979-F2FCE5A64B52}" type="presParOf" srcId="{3CFE8381-A18B-4387-8750-7389BF0F675E}" destId="{10160F4C-90F2-4F2F-9E0D-F938EF3D6B84}" srcOrd="0" destOrd="0" presId="urn:microsoft.com/office/officeart/2005/8/layout/hierarchy1"/>
    <dgm:cxn modelId="{A9778313-2786-4C42-BE66-A7E5AA1254AA}" type="presParOf" srcId="{3CFE8381-A18B-4387-8750-7389BF0F675E}" destId="{0F6F640C-1458-4545-879B-6A9351DFC7E0}" srcOrd="1" destOrd="0" presId="urn:microsoft.com/office/officeart/2005/8/layout/hierarchy1"/>
    <dgm:cxn modelId="{A1F79BC5-F9AF-46A3-8797-3EDB450FC3D9}" type="presParOf" srcId="{012B2EFC-8593-435D-91C2-1A81EA7C3CB4}" destId="{DADB4C8E-E1C1-4042-95CD-01F34CB3E453}" srcOrd="1" destOrd="0" presId="urn:microsoft.com/office/officeart/2005/8/layout/hierarchy1"/>
    <dgm:cxn modelId="{9AEA8297-3D36-490E-BD4B-9BED995BFCC3}" type="presParOf" srcId="{4A34B68B-86FF-472F-9B1D-FF660B05D996}" destId="{594A39A7-767E-4B73-BFD4-E2AFDCB026E7}" srcOrd="2" destOrd="0" presId="urn:microsoft.com/office/officeart/2005/8/layout/hierarchy1"/>
    <dgm:cxn modelId="{F6F68B24-3CE5-4BE9-B40B-EA14198CE830}" type="presParOf" srcId="{4A34B68B-86FF-472F-9B1D-FF660B05D996}" destId="{281CDE2D-DE0E-4BD9-81BA-6F68FE1D324C}" srcOrd="3" destOrd="0" presId="urn:microsoft.com/office/officeart/2005/8/layout/hierarchy1"/>
    <dgm:cxn modelId="{247AD12E-FE06-4A23-91C0-1DA6D1D4CC6C}" type="presParOf" srcId="{281CDE2D-DE0E-4BD9-81BA-6F68FE1D324C}" destId="{7E1AA8A2-F43B-4188-8730-289792BB8098}" srcOrd="0" destOrd="0" presId="urn:microsoft.com/office/officeart/2005/8/layout/hierarchy1"/>
    <dgm:cxn modelId="{E59F3F96-0740-4F43-9595-2301BC1333DE}" type="presParOf" srcId="{7E1AA8A2-F43B-4188-8730-289792BB8098}" destId="{258F3BF4-5CC5-4989-94FF-CD8E9A9A15D3}" srcOrd="0" destOrd="0" presId="urn:microsoft.com/office/officeart/2005/8/layout/hierarchy1"/>
    <dgm:cxn modelId="{40A5F58A-B571-472D-B3EB-40A114A98F6E}" type="presParOf" srcId="{7E1AA8A2-F43B-4188-8730-289792BB8098}" destId="{0B32A96B-CD41-4289-A1E5-FC2E0FADDBD5}" srcOrd="1" destOrd="0" presId="urn:microsoft.com/office/officeart/2005/8/layout/hierarchy1"/>
    <dgm:cxn modelId="{3C5F8606-605F-4F96-9FCA-8601FC1DBB01}" type="presParOf" srcId="{281CDE2D-DE0E-4BD9-81BA-6F68FE1D324C}" destId="{39678B63-BD1D-4469-AC6C-F4F4075A0C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A39A7-767E-4B73-BFD4-E2AFDCB026E7}">
      <dsp:nvSpPr>
        <dsp:cNvPr id="0" name=""/>
        <dsp:cNvSpPr/>
      </dsp:nvSpPr>
      <dsp:spPr>
        <a:xfrm>
          <a:off x="4786039" y="820687"/>
          <a:ext cx="2862312" cy="345871"/>
        </a:xfrm>
        <a:custGeom>
          <a:avLst/>
          <a:gdLst/>
          <a:ahLst/>
          <a:cxnLst/>
          <a:rect l="0" t="0" r="0" b="0"/>
          <a:pathLst>
            <a:path>
              <a:moveTo>
                <a:pt x="0" y="345871"/>
              </a:moveTo>
              <a:lnTo>
                <a:pt x="2862312" y="0"/>
              </a:lnTo>
            </a:path>
          </a:pathLst>
        </a:custGeom>
        <a:noFill/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4DBBA-ECA5-4F34-9AF0-C3894E433329}">
      <dsp:nvSpPr>
        <dsp:cNvPr id="0" name=""/>
        <dsp:cNvSpPr/>
      </dsp:nvSpPr>
      <dsp:spPr>
        <a:xfrm>
          <a:off x="1835541" y="1807721"/>
          <a:ext cx="4663248" cy="1557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493"/>
              </a:lnTo>
              <a:lnTo>
                <a:pt x="4663248" y="1389493"/>
              </a:lnTo>
              <a:lnTo>
                <a:pt x="4663248" y="1557792"/>
              </a:lnTo>
            </a:path>
          </a:pathLst>
        </a:custGeom>
        <a:noFill/>
        <a:ln w="19050" cap="rnd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690A-20FB-4505-B77A-863A65F6A4B2}">
      <dsp:nvSpPr>
        <dsp:cNvPr id="0" name=""/>
        <dsp:cNvSpPr/>
      </dsp:nvSpPr>
      <dsp:spPr>
        <a:xfrm>
          <a:off x="1835541" y="1807721"/>
          <a:ext cx="2442814" cy="1557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493"/>
              </a:lnTo>
              <a:lnTo>
                <a:pt x="2442814" y="1389493"/>
              </a:lnTo>
              <a:lnTo>
                <a:pt x="2442814" y="1557792"/>
              </a:lnTo>
            </a:path>
          </a:pathLst>
        </a:custGeom>
        <a:noFill/>
        <a:ln w="19050" cap="rnd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1A0AA-F927-480A-A1E7-6C545D376420}">
      <dsp:nvSpPr>
        <dsp:cNvPr id="0" name=""/>
        <dsp:cNvSpPr/>
      </dsp:nvSpPr>
      <dsp:spPr>
        <a:xfrm>
          <a:off x="1835541" y="1807721"/>
          <a:ext cx="222380" cy="1557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493"/>
              </a:lnTo>
              <a:lnTo>
                <a:pt x="222380" y="1389493"/>
              </a:lnTo>
              <a:lnTo>
                <a:pt x="222380" y="1557792"/>
              </a:lnTo>
            </a:path>
          </a:pathLst>
        </a:custGeom>
        <a:noFill/>
        <a:ln w="19050" cap="rnd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950B7-E0A7-413F-98A0-FD762FB7809B}">
      <dsp:nvSpPr>
        <dsp:cNvPr id="0" name=""/>
        <dsp:cNvSpPr/>
      </dsp:nvSpPr>
      <dsp:spPr>
        <a:xfrm>
          <a:off x="1835541" y="654105"/>
          <a:ext cx="2950498" cy="512453"/>
        </a:xfrm>
        <a:custGeom>
          <a:avLst/>
          <a:gdLst/>
          <a:ahLst/>
          <a:cxnLst/>
          <a:rect l="0" t="0" r="0" b="0"/>
          <a:pathLst>
            <a:path>
              <a:moveTo>
                <a:pt x="2950498" y="512453"/>
              </a:moveTo>
              <a:lnTo>
                <a:pt x="0" y="0"/>
              </a:lnTo>
            </a:path>
          </a:pathLst>
        </a:custGeom>
        <a:noFill/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E02E7-39F0-48E4-8E3A-24041E295FF1}">
      <dsp:nvSpPr>
        <dsp:cNvPr id="0" name=""/>
        <dsp:cNvSpPr/>
      </dsp:nvSpPr>
      <dsp:spPr>
        <a:xfrm>
          <a:off x="3877680" y="12942"/>
          <a:ext cx="1816718" cy="115361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88B38-AC59-4E1C-9A87-1A7CAB5EAC73}">
      <dsp:nvSpPr>
        <dsp:cNvPr id="0" name=""/>
        <dsp:cNvSpPr/>
      </dsp:nvSpPr>
      <dsp:spPr>
        <a:xfrm>
          <a:off x="4079538" y="204707"/>
          <a:ext cx="1816718" cy="1153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/>
            <a:t>Логистический</a:t>
          </a:r>
          <a:r>
            <a:rPr lang="ru-RU" sz="1100" kern="1200" dirty="0"/>
            <a:t>      центр с     холодильным комплексом</a:t>
          </a:r>
        </a:p>
      </dsp:txBody>
      <dsp:txXfrm>
        <a:off x="4113326" y="238495"/>
        <a:ext cx="1749142" cy="1086040"/>
      </dsp:txXfrm>
    </dsp:sp>
    <dsp:sp modelId="{B1ADD513-AD88-4724-B367-D7C25CC324C5}">
      <dsp:nvSpPr>
        <dsp:cNvPr id="0" name=""/>
        <dsp:cNvSpPr/>
      </dsp:nvSpPr>
      <dsp:spPr>
        <a:xfrm>
          <a:off x="927181" y="654105"/>
          <a:ext cx="1816718" cy="115361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ED9BB2-1E21-463C-A19F-A998C8B418F4}">
      <dsp:nvSpPr>
        <dsp:cNvPr id="0" name=""/>
        <dsp:cNvSpPr/>
      </dsp:nvSpPr>
      <dsp:spPr>
        <a:xfrm>
          <a:off x="1129039" y="845870"/>
          <a:ext cx="1816718" cy="1153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Хранение продовольственных товаров</a:t>
          </a:r>
        </a:p>
      </dsp:txBody>
      <dsp:txXfrm>
        <a:off x="1162827" y="879658"/>
        <a:ext cx="1749142" cy="1086040"/>
      </dsp:txXfrm>
    </dsp:sp>
    <dsp:sp modelId="{0F9B5BFB-0E5B-40DA-A649-892A41564562}">
      <dsp:nvSpPr>
        <dsp:cNvPr id="0" name=""/>
        <dsp:cNvSpPr/>
      </dsp:nvSpPr>
      <dsp:spPr>
        <a:xfrm>
          <a:off x="1149562" y="3365513"/>
          <a:ext cx="1816718" cy="115361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3374C5-089C-4021-AA29-AD4DB7FD60AF}">
      <dsp:nvSpPr>
        <dsp:cNvPr id="0" name=""/>
        <dsp:cNvSpPr/>
      </dsp:nvSpPr>
      <dsp:spPr>
        <a:xfrm>
          <a:off x="1351419" y="3557278"/>
          <a:ext cx="1816718" cy="1153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Глубокой заморозки</a:t>
          </a:r>
        </a:p>
      </dsp:txBody>
      <dsp:txXfrm>
        <a:off x="1385207" y="3591066"/>
        <a:ext cx="1749142" cy="1086040"/>
      </dsp:txXfrm>
    </dsp:sp>
    <dsp:sp modelId="{BEE5EDC5-DADB-422F-A3E0-4384E583E6E3}">
      <dsp:nvSpPr>
        <dsp:cNvPr id="0" name=""/>
        <dsp:cNvSpPr/>
      </dsp:nvSpPr>
      <dsp:spPr>
        <a:xfrm>
          <a:off x="3369996" y="3365513"/>
          <a:ext cx="1816718" cy="115361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5ED6D-A776-4236-9FEE-13B9EC1397A2}">
      <dsp:nvSpPr>
        <dsp:cNvPr id="0" name=""/>
        <dsp:cNvSpPr/>
      </dsp:nvSpPr>
      <dsp:spPr>
        <a:xfrm>
          <a:off x="3571853" y="3557278"/>
          <a:ext cx="1816718" cy="1153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Низкотемпературного режима хранения</a:t>
          </a:r>
        </a:p>
      </dsp:txBody>
      <dsp:txXfrm>
        <a:off x="3605641" y="3591066"/>
        <a:ext cx="1749142" cy="1086040"/>
      </dsp:txXfrm>
    </dsp:sp>
    <dsp:sp modelId="{10160F4C-90F2-4F2F-9E0D-F938EF3D6B84}">
      <dsp:nvSpPr>
        <dsp:cNvPr id="0" name=""/>
        <dsp:cNvSpPr/>
      </dsp:nvSpPr>
      <dsp:spPr>
        <a:xfrm>
          <a:off x="5590430" y="3365513"/>
          <a:ext cx="1816718" cy="115361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F640C-1458-4545-879B-6A9351DFC7E0}">
      <dsp:nvSpPr>
        <dsp:cNvPr id="0" name=""/>
        <dsp:cNvSpPr/>
      </dsp:nvSpPr>
      <dsp:spPr>
        <a:xfrm>
          <a:off x="5792288" y="3557278"/>
          <a:ext cx="1816718" cy="1153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Теплого режима хранения</a:t>
          </a:r>
        </a:p>
      </dsp:txBody>
      <dsp:txXfrm>
        <a:off x="5826076" y="3591066"/>
        <a:ext cx="1749142" cy="1086040"/>
      </dsp:txXfrm>
    </dsp:sp>
    <dsp:sp modelId="{258F3BF4-5CC5-4989-94FF-CD8E9A9A15D3}">
      <dsp:nvSpPr>
        <dsp:cNvPr id="0" name=""/>
        <dsp:cNvSpPr/>
      </dsp:nvSpPr>
      <dsp:spPr>
        <a:xfrm>
          <a:off x="6739992" y="820687"/>
          <a:ext cx="1816718" cy="115361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32A96B-CD41-4289-A1E5-FC2E0FADDBD5}">
      <dsp:nvSpPr>
        <dsp:cNvPr id="0" name=""/>
        <dsp:cNvSpPr/>
      </dsp:nvSpPr>
      <dsp:spPr>
        <a:xfrm>
          <a:off x="6941850" y="1012452"/>
          <a:ext cx="1816718" cy="1153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Хранение непродовольственных товаров</a:t>
          </a:r>
        </a:p>
      </dsp:txBody>
      <dsp:txXfrm>
        <a:off x="6975638" y="1046240"/>
        <a:ext cx="1749142" cy="108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06D4E-B90A-4825-9CBF-80CE37111EEE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________________________________________________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3F7E9-780E-43E0-AF40-3F08EBC64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564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37ED-9410-41C3-B7BC-F72A19747DC8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________________________________________________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512A-3B6A-409F-8F1B-BCD769A01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78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0127-A8BC-4BF8-B2F7-01C5C3A562D3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2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C4E9-6E9B-45E9-A626-540547FC3DF3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2575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C4E9-6E9B-45E9-A626-540547FC3DF3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376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C4E9-6E9B-45E9-A626-540547FC3DF3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160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C4E9-6E9B-45E9-A626-540547FC3DF3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9067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C4E9-6E9B-45E9-A626-540547FC3DF3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9868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C4E9-6E9B-45E9-A626-540547FC3DF3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2740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C74A-79B0-4964-9257-D9068F1383A8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6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62233-147C-4FFE-8765-5E6D6BB9BA67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E323-205A-4611-83B7-4671E29181C6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0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47C-06EA-41DF-B381-5ACF2D8CD07B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5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B456-5ECE-4DA2-A444-F75EF97FDD31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3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E11A-9C38-4498-8A97-F85A5628556F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8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EEB4-94BF-4519-BF5C-FA9E2E359F77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5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AB05-705A-47B7-ADFF-B77E4364F0CC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0D73-883B-48C1-A83A-A15686E28A82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5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507E1B76-2706-43B8-B28E-516F23F99FB5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7FFC4E9-6E9B-45E9-A626-540547FC3DF3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50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07208"/>
            <a:ext cx="5760640" cy="273630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Коммерческое предложение по аренде центра логистики с холодильным комплексом </a:t>
            </a:r>
            <a:b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ru-RU" sz="1600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ГКОРУП «</a:t>
            </a:r>
            <a:r>
              <a:rPr lang="ru-RU" sz="1600" dirty="0" err="1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Облторгсоюз</a:t>
            </a:r>
            <a:r>
              <a:rPr lang="ru-RU" sz="1600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285728"/>
            <a:ext cx="7511473" cy="1312480"/>
          </a:xfrm>
        </p:spPr>
        <p:txBody>
          <a:bodyPr>
            <a:normAutofit/>
          </a:bodyPr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Охлаждающие камеры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071538" y="1500174"/>
            <a:ext cx="7072361" cy="46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285728"/>
            <a:ext cx="7511473" cy="1312480"/>
          </a:xfrm>
        </p:spPr>
        <p:txBody>
          <a:bodyPr/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Охлаждающие камеры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611560" y="1476602"/>
            <a:ext cx="7920880" cy="466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25624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Холодильный комплекс</a:t>
            </a:r>
            <a:b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2 этаж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6792"/>
            <a:ext cx="4357718" cy="5500702"/>
          </a:xfrm>
        </p:spPr>
        <p:txBody>
          <a:bodyPr>
            <a:noAutofit/>
          </a:bodyPr>
          <a:lstStyle/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Количество камер 6 ед. </a:t>
            </a:r>
            <a:r>
              <a:rPr lang="ru-RU" sz="1600" dirty="0" smtClean="0">
                <a:solidFill>
                  <a:schemeClr val="tx1"/>
                </a:solidFill>
              </a:rPr>
              <a:t>низкотемпературные </a:t>
            </a:r>
            <a:r>
              <a:rPr lang="ru-RU" sz="1600" dirty="0">
                <a:solidFill>
                  <a:schemeClr val="tx1"/>
                </a:solidFill>
              </a:rPr>
              <a:t>6 ед. (0˚-18˚)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Площадь 2 этажа 2 383,0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., в т.ч.             камеры 1890,0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                               места общего пользования 493,0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Емкость камер:                                     тонн   1 380,0                                                                                                                               </a:t>
            </a:r>
            <a:r>
              <a:rPr lang="ru-RU" sz="1600" dirty="0" err="1">
                <a:solidFill>
                  <a:schemeClr val="tx1"/>
                </a:solidFill>
              </a:rPr>
              <a:t>м.куб</a:t>
            </a:r>
            <a:r>
              <a:rPr lang="ru-RU" sz="1600" dirty="0">
                <a:solidFill>
                  <a:schemeClr val="tx1"/>
                </a:solidFill>
              </a:rPr>
              <a:t>.  7 560,0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ГКОРУП "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Облторгсоюз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"</a:t>
            </a:r>
          </a:p>
        </p:txBody>
      </p:sp>
      <p:pic>
        <p:nvPicPr>
          <p:cNvPr id="2050" name="Рисунок 6">
            <a:extLst>
              <a:ext uri="{FF2B5EF4-FFF2-40B4-BE49-F238E27FC236}">
                <a16:creationId xmlns:a16="http://schemas.microsoft.com/office/drawing/2014/main" xmlns="" id="{3AC268CC-A0CF-484B-BFB8-7CBFC1FD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3" y="1549145"/>
            <a:ext cx="450059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8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хема 2 этаж обрезан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666" r="40511"/>
          <a:stretch>
            <a:fillRect/>
          </a:stretch>
        </p:blipFill>
        <p:spPr>
          <a:xfrm>
            <a:off x="179513" y="142852"/>
            <a:ext cx="8784976" cy="6000792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7554" y="142852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Схема 2-го этажа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511473" cy="1312480"/>
          </a:xfrm>
        </p:spPr>
        <p:txBody>
          <a:bodyPr/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Охлаждающие камеры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Рисунок 4" descr="SAM_2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14488"/>
            <a:ext cx="7848871" cy="4450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357166"/>
            <a:ext cx="7511473" cy="1312480"/>
          </a:xfrm>
        </p:spPr>
        <p:txBody>
          <a:bodyPr/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Охлаждающие камеры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Содержимое 4" descr="SAM_289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 contrast="20000"/>
          </a:blip>
          <a:stretch>
            <a:fillRect/>
          </a:stretch>
        </p:blipFill>
        <p:spPr>
          <a:xfrm>
            <a:off x="1357290" y="1643050"/>
            <a:ext cx="6500858" cy="4336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511473" cy="1312480"/>
          </a:xfrm>
        </p:spPr>
        <p:txBody>
          <a:bodyPr/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Охлаждающие камеры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Содержимое 4" descr="SAM_289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 contrast="30000"/>
          </a:blip>
          <a:stretch>
            <a:fillRect/>
          </a:stretch>
        </p:blipFill>
        <p:spPr>
          <a:xfrm>
            <a:off x="1357290" y="1643050"/>
            <a:ext cx="6536577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25624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Холодильный комплекс</a:t>
            </a:r>
            <a:b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3 этаж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6792"/>
            <a:ext cx="4357718" cy="5500702"/>
          </a:xfrm>
        </p:spPr>
        <p:txBody>
          <a:bodyPr>
            <a:noAutofit/>
          </a:bodyPr>
          <a:lstStyle/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Количество камер 5 ед.                  низкотемпературные 5 ед. (0˚-18˚)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Площадь 3 этажа 2 454,9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., в т.ч.             камеры 2114,7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                               места общего пользования 340,2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Емкость камер:                                     тонн    1 520,0                                                                                                                               </a:t>
            </a:r>
            <a:r>
              <a:rPr lang="ru-RU" sz="1600" dirty="0" err="1">
                <a:solidFill>
                  <a:schemeClr val="tx1"/>
                </a:solidFill>
              </a:rPr>
              <a:t>м.куб</a:t>
            </a:r>
            <a:r>
              <a:rPr lang="ru-RU" sz="1600" dirty="0">
                <a:solidFill>
                  <a:schemeClr val="tx1"/>
                </a:solidFill>
              </a:rPr>
              <a:t>.  8 458,8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ГКОРУП "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Облторгсоюз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"</a:t>
            </a:r>
          </a:p>
        </p:txBody>
      </p:sp>
      <p:pic>
        <p:nvPicPr>
          <p:cNvPr id="4098" name="Рисунок 11">
            <a:extLst>
              <a:ext uri="{FF2B5EF4-FFF2-40B4-BE49-F238E27FC236}">
                <a16:creationId xmlns:a16="http://schemas.microsoft.com/office/drawing/2014/main" xmlns="" id="{5DF023EA-9422-483E-ADE1-5193D067A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3087"/>
            <a:ext cx="4536916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2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9" name="Содержимое 8" descr="Схема 3 эта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2598"/>
            <a:ext cx="8496944" cy="5901046"/>
          </a:xfrm>
        </p:spPr>
      </p:pic>
      <p:sp>
        <p:nvSpPr>
          <p:cNvPr id="10" name="TextBox 9"/>
          <p:cNvSpPr txBox="1"/>
          <p:nvPr/>
        </p:nvSpPr>
        <p:spPr>
          <a:xfrm>
            <a:off x="3214678" y="242598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Схема 3-го этажа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511473" cy="1312480"/>
          </a:xfrm>
        </p:spPr>
        <p:txBody>
          <a:bodyPr/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Не Охлаждающие камеры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240674" y="1428736"/>
            <a:ext cx="6760350" cy="451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25624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Холодильный комплекс</a:t>
            </a:r>
            <a:b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г. Гомель, ул. Могилевская, 1а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6792"/>
            <a:ext cx="4573172" cy="550070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Площадь 16053,1 кв.м.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Выезд на трассы международного назначения М5, Е271</a:t>
            </a:r>
          </a:p>
          <a:p>
            <a:r>
              <a:rPr lang="ru-RU" sz="1600" dirty="0">
                <a:solidFill>
                  <a:schemeClr val="tx1"/>
                </a:solidFill>
              </a:rPr>
              <a:t>Автомобильная рампа</a:t>
            </a:r>
          </a:p>
          <a:p>
            <a:r>
              <a:rPr lang="ru-RU" sz="1600" dirty="0">
                <a:solidFill>
                  <a:schemeClr val="tx1"/>
                </a:solidFill>
              </a:rPr>
              <a:t>Одновременная разгрузка/погрузка 10 фур</a:t>
            </a:r>
          </a:p>
          <a:p>
            <a:r>
              <a:rPr lang="ru-RU" sz="1600" dirty="0">
                <a:solidFill>
                  <a:schemeClr val="tx1"/>
                </a:solidFill>
              </a:rPr>
              <a:t>Гидравлические подъемники</a:t>
            </a:r>
          </a:p>
          <a:p>
            <a:r>
              <a:rPr lang="ru-RU" sz="1600" dirty="0">
                <a:solidFill>
                  <a:schemeClr val="tx1"/>
                </a:solidFill>
              </a:rPr>
              <a:t>Закрытая железнодорожная рампа</a:t>
            </a:r>
          </a:p>
          <a:p>
            <a:r>
              <a:rPr lang="ru-RU" sz="1600" dirty="0">
                <a:solidFill>
                  <a:schemeClr val="tx1"/>
                </a:solidFill>
              </a:rPr>
              <a:t>Одновременная разгрузка/погрузка до 10 вагонов</a:t>
            </a:r>
          </a:p>
          <a:p>
            <a:r>
              <a:rPr lang="ru-RU" sz="1600" dirty="0">
                <a:solidFill>
                  <a:schemeClr val="tx1"/>
                </a:solidFill>
              </a:rPr>
              <a:t>Грузовые лифты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ГКОРУП "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</a:rPr>
              <a:t>Облторгсоюз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"</a:t>
            </a:r>
          </a:p>
        </p:txBody>
      </p:sp>
      <p:pic>
        <p:nvPicPr>
          <p:cNvPr id="2050" name="Picture 2" descr="D:\Моисеева\Арендные помещения\Склады - Могилевская, 1а\Хладокомбинат\Фото\20170524_154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141694" cy="2857520"/>
          </a:xfrm>
          <a:prstGeom prst="rect">
            <a:avLst/>
          </a:prstGeom>
          <a:noFill/>
        </p:spPr>
      </p:pic>
      <p:pic>
        <p:nvPicPr>
          <p:cNvPr id="3074" name="Picture 2" descr="D:\Моисеева\Арендные помещения\Могилевская 1а\Хладокомбинат\Фото\20170303_110856.jpg"/>
          <p:cNvPicPr>
            <a:picLocks noChangeAspect="1" noChangeArrowheads="1"/>
          </p:cNvPicPr>
          <p:nvPr/>
        </p:nvPicPr>
        <p:blipFill>
          <a:blip r:embed="rId3" cstate="print"/>
          <a:srcRect l="8438" t="15000" r="26875" b="17500"/>
          <a:stretch>
            <a:fillRect/>
          </a:stretch>
        </p:blipFill>
        <p:spPr bwMode="auto">
          <a:xfrm>
            <a:off x="214282" y="4143380"/>
            <a:ext cx="414169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511473" cy="1312480"/>
          </a:xfrm>
        </p:spPr>
        <p:txBody>
          <a:bodyPr/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Не Охлаждающие камеры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11560" y="1428736"/>
            <a:ext cx="7920880" cy="473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25624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Холодильный комплекс</a:t>
            </a:r>
            <a:b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4 этаж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6792"/>
            <a:ext cx="4357718" cy="5500702"/>
          </a:xfrm>
        </p:spPr>
        <p:txBody>
          <a:bodyPr>
            <a:noAutofit/>
          </a:bodyPr>
          <a:lstStyle/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Количество камер 6 ед.                  среднетемпературные 6 ед. (0˚+5˚)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Площадь 4 этажа 2 494,2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., в т.ч.             камеры 2 152,3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                               места общего пользования 341,9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Емкость камер:                                     тонн    1 520,0                                                                                                                               </a:t>
            </a:r>
            <a:r>
              <a:rPr lang="ru-RU" sz="1600" dirty="0" err="1">
                <a:solidFill>
                  <a:schemeClr val="tx1"/>
                </a:solidFill>
              </a:rPr>
              <a:t>м.куб</a:t>
            </a:r>
            <a:r>
              <a:rPr lang="ru-RU" sz="1600" dirty="0">
                <a:solidFill>
                  <a:schemeClr val="tx1"/>
                </a:solidFill>
              </a:rPr>
              <a:t>.  8 609,2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ГКОРУП "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Облторгсоюз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"</a:t>
            </a:r>
          </a:p>
        </p:txBody>
      </p:sp>
      <p:pic>
        <p:nvPicPr>
          <p:cNvPr id="3074" name="Рисунок 13">
            <a:extLst>
              <a:ext uri="{FF2B5EF4-FFF2-40B4-BE49-F238E27FC236}">
                <a16:creationId xmlns:a16="http://schemas.microsoft.com/office/drawing/2014/main" xmlns="" id="{E1D635E2-D9E6-459F-8E7C-629D7515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577926"/>
            <a:ext cx="4568409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02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хема 4 этаж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23528" y="285728"/>
            <a:ext cx="8568952" cy="573556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142852"/>
            <a:ext cx="2286016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57554" y="142852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Схема 4-го этажа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511473" cy="1312480"/>
          </a:xfrm>
        </p:spPr>
        <p:txBody>
          <a:bodyPr/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Не Охлаждающие камеры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Содержимое 4" descr="SAM_296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1214414" y="1428736"/>
            <a:ext cx="6929486" cy="4621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511473" cy="1312480"/>
          </a:xfrm>
        </p:spPr>
        <p:txBody>
          <a:bodyPr/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Не Охлаждающие камеры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Содержимое 4" descr="SAM_296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1000100" y="1428736"/>
            <a:ext cx="7000924" cy="4662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Не Охлаждающие камеры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214414" y="1714487"/>
            <a:ext cx="6715172" cy="447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25624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Холодильный комплекс</a:t>
            </a:r>
            <a:b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5 этаж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6792"/>
            <a:ext cx="4357718" cy="5500702"/>
          </a:xfrm>
        </p:spPr>
        <p:txBody>
          <a:bodyPr>
            <a:noAutofit/>
          </a:bodyPr>
          <a:lstStyle/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Количество камер 5 ед.                  неохлаждаемые 5 ед. 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Площадь 5 этажа 2 535,1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., в т.ч.             камеры 2 151,0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                               места общего пользования 384,1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Емкость камер:                                     тонн    1 490,0                                                                                                                               </a:t>
            </a:r>
            <a:r>
              <a:rPr lang="ru-RU" sz="1600" dirty="0" err="1">
                <a:solidFill>
                  <a:schemeClr val="tx1"/>
                </a:solidFill>
              </a:rPr>
              <a:t>м.куб</a:t>
            </a:r>
            <a:r>
              <a:rPr lang="ru-RU" sz="1600" dirty="0">
                <a:solidFill>
                  <a:schemeClr val="tx1"/>
                </a:solidFill>
              </a:rPr>
              <a:t>.  8 604,0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ГКОРУП "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Облторгсоюз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"</a:t>
            </a:r>
          </a:p>
        </p:txBody>
      </p:sp>
      <p:pic>
        <p:nvPicPr>
          <p:cNvPr id="5122" name="Рисунок 21">
            <a:extLst>
              <a:ext uri="{FF2B5EF4-FFF2-40B4-BE49-F238E27FC236}">
                <a16:creationId xmlns:a16="http://schemas.microsoft.com/office/drawing/2014/main" xmlns="" id="{8467375F-3186-4B08-9477-61A54570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590655"/>
            <a:ext cx="4535934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5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хема 5 этаж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51520" y="188640"/>
            <a:ext cx="8568952" cy="5688632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ГКОРУП "</a:t>
            </a:r>
            <a:r>
              <a:rPr lang="ru-RU" dirty="0" err="1"/>
              <a:t>Облторгсоюз</a:t>
            </a:r>
            <a:r>
              <a:rPr lang="ru-RU" dirty="0"/>
              <a:t>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4678" y="71414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Схема 5-го этажа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511473" cy="1312480"/>
          </a:xfrm>
        </p:spPr>
        <p:txBody>
          <a:bodyPr/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Не Охлаждающие камеры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214414" y="1714488"/>
            <a:ext cx="6643734" cy="43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511473" cy="1312480"/>
          </a:xfrm>
        </p:spPr>
        <p:txBody>
          <a:bodyPr/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Не Охлаждающие камеры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285852" y="1643050"/>
            <a:ext cx="6715172" cy="449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Расположение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ГКОРУП "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</a:rPr>
              <a:t>Облторгсоюз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"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1700808"/>
            <a:ext cx="4357718" cy="3974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ru-RU" sz="1600" dirty="0">
                <a:solidFill>
                  <a:schemeClr val="tx1"/>
                </a:solidFill>
              </a:rPr>
              <a:t>Холодильный комплекс расположен в Железнодорожном районе г. Гомеля, в  100 м от выезда на трассы международного назначения М5, Е271, в 5 километрах от центра города </a:t>
            </a:r>
          </a:p>
          <a:p>
            <a:pPr marL="0">
              <a:buNone/>
            </a:pPr>
            <a:r>
              <a:rPr lang="ru-RU" sz="1600" dirty="0">
                <a:solidFill>
                  <a:schemeClr val="tx1"/>
                </a:solidFill>
              </a:rPr>
              <a:t>Территория комплекса располагает бесплатной стоянкой на 100 </a:t>
            </a:r>
            <a:r>
              <a:rPr lang="ru-RU" sz="1600" dirty="0" err="1" smtClean="0">
                <a:solidFill>
                  <a:schemeClr val="tx1"/>
                </a:solidFill>
              </a:rPr>
              <a:t>машиномест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149" t="12608" r="19149" b="9220"/>
          <a:stretch>
            <a:fillRect/>
          </a:stretch>
        </p:blipFill>
        <p:spPr bwMode="auto">
          <a:xfrm>
            <a:off x="4857752" y="2357430"/>
            <a:ext cx="4071966" cy="290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617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134039"/>
            <a:ext cx="7511473" cy="1312480"/>
          </a:xfrm>
        </p:spPr>
        <p:txBody>
          <a:bodyPr>
            <a:normAutofit/>
          </a:bodyPr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мы предлагаем: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8348" y="1916832"/>
            <a:ext cx="7511472" cy="4041162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chemeClr val="tx1"/>
                  </a:solidFill>
                </a:ln>
              </a:rPr>
              <a:t>Неизменную арендную плату. Цена аренды не меняется и привязана к базовой арендной величине, которая регулируется на государственном уровне и пересматривается 1 раз в год.</a:t>
            </a:r>
          </a:p>
          <a:p>
            <a:endParaRPr lang="ru-RU" sz="2000" dirty="0">
              <a:ln>
                <a:solidFill>
                  <a:schemeClr val="tx1"/>
                </a:solidFill>
              </a:ln>
            </a:endParaRPr>
          </a:p>
          <a:p>
            <a:r>
              <a:rPr lang="ru-RU" sz="2000" dirty="0">
                <a:ln>
                  <a:solidFill>
                    <a:schemeClr val="tx1"/>
                  </a:solidFill>
                </a:ln>
              </a:rPr>
              <a:t>Долгосрочный договор аренды.</a:t>
            </a:r>
          </a:p>
          <a:p>
            <a:endParaRPr lang="ru-RU" sz="2000" dirty="0">
              <a:ln>
                <a:solidFill>
                  <a:schemeClr val="tx1"/>
                </a:solidFill>
              </a:ln>
            </a:endParaRPr>
          </a:p>
          <a:p>
            <a:r>
              <a:rPr lang="ru-RU" sz="2000" dirty="0">
                <a:ln>
                  <a:solidFill>
                    <a:schemeClr val="tx1"/>
                  </a:solidFill>
                </a:ln>
              </a:rPr>
              <a:t>Все объекты имеют удобный подъезд и оборудованы бесплатными парковками.</a:t>
            </a:r>
          </a:p>
          <a:p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ГКОРУП "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</a:rPr>
              <a:t>Облторгсоюз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620688"/>
            <a:ext cx="7511473" cy="12878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grpSp>
        <p:nvGrpSpPr>
          <p:cNvPr id="5" name="Содержимое 4"/>
          <p:cNvGrpSpPr>
            <a:grpSpLocks noGrp="1"/>
          </p:cNvGrpSpPr>
          <p:nvPr/>
        </p:nvGrpSpPr>
        <p:grpSpPr>
          <a:xfrm>
            <a:off x="467544" y="620688"/>
            <a:ext cx="8424935" cy="5481663"/>
            <a:chOff x="3784868" y="1847496"/>
            <a:chExt cx="4760606" cy="3438892"/>
          </a:xfrm>
        </p:grpSpPr>
        <p:pic>
          <p:nvPicPr>
            <p:cNvPr id="6" name="Picture 2" descr="D:\Моисеева\Арендные помещения\Могилевская 1а\Хладокомбинат\карта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4868" y="1847496"/>
              <a:ext cx="4760606" cy="3438892"/>
            </a:xfrm>
            <a:prstGeom prst="rect">
              <a:avLst/>
            </a:prstGeom>
            <a:noFill/>
          </p:spPr>
        </p:pic>
        <p:cxnSp>
          <p:nvCxnSpPr>
            <p:cNvPr id="7" name="Прямая со стрелкой 6"/>
            <p:cNvCxnSpPr/>
            <p:nvPr/>
          </p:nvCxnSpPr>
          <p:spPr>
            <a:xfrm rot="16200000" flipV="1">
              <a:off x="5000628" y="3486771"/>
              <a:ext cx="1143008" cy="142876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4857752" y="4344027"/>
              <a:ext cx="1500198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Холодильный комплекс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142852"/>
            <a:ext cx="7511473" cy="1312480"/>
          </a:xfrm>
        </p:spPr>
        <p:txBody>
          <a:bodyPr/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Камеры холодильного комплекса</a:t>
            </a:r>
          </a:p>
        </p:txBody>
      </p:sp>
      <p:pic>
        <p:nvPicPr>
          <p:cNvPr id="5" name="Содержимое 4" descr="SAM_29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000240"/>
            <a:ext cx="4393437" cy="292895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ГКОРУП "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</a:rPr>
              <a:t>Облторгсоюз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"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572000" y="1857364"/>
            <a:ext cx="4572000" cy="414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</a:pPr>
            <a:r>
              <a:rPr lang="ru-RU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Количество камер 33 ед., в </a:t>
            </a:r>
            <a:r>
              <a:rPr lang="ru-RU" sz="1600" cap="small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т.ч</a:t>
            </a:r>
            <a:r>
              <a:rPr lang="ru-RU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.: 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</a:pPr>
            <a:r>
              <a:rPr lang="ru-RU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6 ед.</a:t>
            </a:r>
            <a:r>
              <a:rPr lang="en-US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– 2152,3 </a:t>
            </a:r>
            <a:r>
              <a:rPr lang="ru-RU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м</a:t>
            </a:r>
            <a:r>
              <a:rPr lang="ru-RU" sz="1600" cap="small" baseline="30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</a:t>
            </a:r>
            <a:r>
              <a:rPr lang="en-US" sz="1600" cap="small" baseline="30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 </a:t>
            </a:r>
            <a:r>
              <a:rPr lang="en-US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– </a:t>
            </a:r>
            <a:r>
              <a:rPr lang="en-US" sz="1600" cap="small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ʈ⁰C</a:t>
            </a:r>
            <a:r>
              <a:rPr lang="en-US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ru-RU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- от 0</a:t>
            </a:r>
            <a:r>
              <a:rPr lang="en-US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 ⁰C</a:t>
            </a:r>
            <a:r>
              <a:rPr lang="ru-RU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 до +5</a:t>
            </a:r>
            <a:r>
              <a:rPr lang="en-US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 ⁰C</a:t>
            </a:r>
            <a:endParaRPr lang="ru-RU" sz="1600" cap="small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Calibri"/>
              <a:cs typeface="Calibri"/>
            </a:endParaRP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</a:pPr>
            <a:r>
              <a:rPr lang="ru-RU" sz="16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11 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ед. 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– 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4004,7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м</a:t>
            </a:r>
            <a:r>
              <a:rPr lang="ru-RU" sz="1600" cap="small" baseline="30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</a:t>
            </a:r>
            <a:r>
              <a:rPr lang="en-US" sz="1600" cap="small" baseline="30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 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– </a:t>
            </a:r>
            <a:r>
              <a:rPr lang="en-US" sz="1600" cap="small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ʈ⁰C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- от 0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 ⁰C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 до -20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 ⁰C</a:t>
            </a:r>
            <a:endParaRPr lang="ru-RU" sz="16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Calibri"/>
              <a:cs typeface="Calibri"/>
            </a:endParaRP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</a:pP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1 ед. 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– 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87,3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м</a:t>
            </a:r>
            <a:r>
              <a:rPr lang="ru-RU" sz="1600" cap="small" baseline="30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</a:t>
            </a:r>
            <a:r>
              <a:rPr lang="en-US" sz="1600" cap="small" baseline="30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 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– </a:t>
            </a:r>
            <a:r>
              <a:rPr lang="en-US" sz="1600" cap="small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ʈ⁰C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- от 0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 ⁰C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 до -30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 ⁰C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 (камера шоковой заморозки)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</a:pP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15 ед. 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– 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3905,2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м</a:t>
            </a:r>
            <a:r>
              <a:rPr lang="ru-RU" sz="1600" cap="small" baseline="30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</a:t>
            </a:r>
            <a:r>
              <a:rPr lang="en-US" sz="1600" cap="small" baseline="30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 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– </a:t>
            </a:r>
            <a:r>
              <a:rPr lang="en-US" sz="1600" cap="small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ʈ⁰C</a:t>
            </a:r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- неохлаждаемые</a:t>
            </a:r>
            <a:endParaRPr lang="ru-RU" sz="16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</a:pP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Площадь 10 149,5 м</a:t>
            </a:r>
            <a:r>
              <a:rPr lang="ru-RU" sz="1600" cap="small" baseline="30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</a:t>
            </a:r>
            <a:endParaRPr lang="ru-RU" sz="16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small" spc="0" normalizeH="0" baseline="0" noProof="0" dirty="0">
                <a:ln>
                  <a:noFill/>
                </a:ln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Вместимость более 10</a:t>
            </a:r>
            <a:r>
              <a:rPr kumimoji="0" lang="ru-RU" sz="1600" b="0" i="0" u="none" strike="noStrike" kern="1200" cap="small" spc="0" normalizeH="0" noProof="0" dirty="0">
                <a:ln>
                  <a:noFill/>
                </a:ln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000</a:t>
            </a:r>
            <a:r>
              <a:rPr kumimoji="0" lang="ru-RU" sz="1600" b="0" i="0" u="none" strike="noStrike" kern="1200" cap="small" spc="0" normalizeH="0" baseline="0" noProof="0" dirty="0">
                <a:ln>
                  <a:noFill/>
                </a:ln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тонн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small" spc="0" normalizeH="0" baseline="0" noProof="0" dirty="0">
                <a:ln>
                  <a:noFill/>
                </a:ln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Высота потолков  4-6 м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/>
            </a:pP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Температурный режим от -30 до +5 </a:t>
            </a: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alibri"/>
                <a:cs typeface="Calibri"/>
              </a:rPr>
              <a:t>⁰С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/>
            </a:pP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Площадь земельного участка 2 га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/>
            </a:pPr>
            <a:r>
              <a:rPr lang="ru-RU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Площадь застройки 0,75 га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/>
            </a:pPr>
            <a:endParaRPr kumimoji="0" lang="ru-RU" sz="1600" b="0" i="0" u="none" strike="noStrike" kern="1200" cap="small" spc="0" normalizeH="0" baseline="0" noProof="0" dirty="0">
              <a:ln>
                <a:noFill/>
              </a:ln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/>
            </a:pPr>
            <a:endParaRPr kumimoji="0" lang="ru-RU" sz="1600" b="0" i="0" u="none" strike="noStrike" kern="1200" cap="small" spc="0" normalizeH="0" baseline="0" noProof="0" dirty="0">
              <a:ln>
                <a:noFill/>
              </a:ln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-24"/>
            <a:ext cx="7511473" cy="1312480"/>
          </a:xfrm>
        </p:spPr>
        <p:txBody>
          <a:bodyPr/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Возможности использования Холодильного комплекса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758569" cy="471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25624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Холодильный комплекс</a:t>
            </a:r>
            <a:b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1 этаж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6792"/>
            <a:ext cx="4357718" cy="5500702"/>
          </a:xfrm>
        </p:spPr>
        <p:txBody>
          <a:bodyPr>
            <a:noAutofit/>
          </a:bodyPr>
          <a:lstStyle/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Количество камер 11 ед., в т.ч. </a:t>
            </a:r>
            <a:r>
              <a:rPr lang="ru-RU" sz="16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1 </a:t>
            </a:r>
            <a:r>
              <a:rPr lang="ru-RU" sz="1600" dirty="0">
                <a:solidFill>
                  <a:schemeClr val="tx1"/>
                </a:solidFill>
              </a:rPr>
              <a:t>ед. – </a:t>
            </a:r>
            <a:r>
              <a:rPr lang="ru-RU" sz="1600" dirty="0" err="1">
                <a:solidFill>
                  <a:schemeClr val="tx1"/>
                </a:solidFill>
              </a:rPr>
              <a:t>ʈ⁰C</a:t>
            </a:r>
            <a:r>
              <a:rPr lang="ru-RU" sz="1600" dirty="0">
                <a:solidFill>
                  <a:schemeClr val="tx1"/>
                </a:solidFill>
              </a:rPr>
              <a:t> - от 0 ⁰C до -30 ⁰C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(</a:t>
            </a:r>
            <a:r>
              <a:rPr lang="ru-RU" sz="1200" dirty="0">
                <a:solidFill>
                  <a:schemeClr val="tx1"/>
                </a:solidFill>
              </a:rPr>
              <a:t>камера шоковой заморозки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   10 ед. - неохлаждаемые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Площадь 1 этажа 5 581,7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., в т.ч.             камеры 1 841,4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                               места общего пользования 3 740,3 </a:t>
            </a:r>
            <a:r>
              <a:rPr lang="ru-RU" sz="1600" dirty="0" err="1">
                <a:solidFill>
                  <a:schemeClr val="tx1"/>
                </a:solidFill>
              </a:rPr>
              <a:t>кв.м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Емкость камер:                                     тонн   1070,0                                                                                                                               </a:t>
            </a:r>
            <a:r>
              <a:rPr lang="ru-RU" sz="1600" dirty="0" err="1">
                <a:solidFill>
                  <a:schemeClr val="tx1"/>
                </a:solidFill>
              </a:rPr>
              <a:t>м.куб</a:t>
            </a:r>
            <a:r>
              <a:rPr lang="ru-RU" sz="1600" dirty="0">
                <a:solidFill>
                  <a:schemeClr val="tx1"/>
                </a:solidFill>
              </a:rPr>
              <a:t>.  7 365,8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ГКОРУП "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Облторгсоюз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"</a:t>
            </a:r>
          </a:p>
        </p:txBody>
      </p:sp>
      <p:pic>
        <p:nvPicPr>
          <p:cNvPr id="1026" name="Рисунок 3">
            <a:extLst>
              <a:ext uri="{FF2B5EF4-FFF2-40B4-BE49-F238E27FC236}">
                <a16:creationId xmlns:a16="http://schemas.microsoft.com/office/drawing/2014/main" xmlns="" id="{B81876A3-4C01-439F-BB0D-9410092E3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730326"/>
            <a:ext cx="4500594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хема 1 этаж обрезан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74" r="50009"/>
          <a:stretch>
            <a:fillRect/>
          </a:stretch>
        </p:blipFill>
        <p:spPr>
          <a:xfrm>
            <a:off x="323528" y="142852"/>
            <a:ext cx="8424936" cy="606436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54" y="142852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Схема 1-го этажа</a:t>
            </a:r>
          </a:p>
        </p:txBody>
      </p:sp>
      <p:pic>
        <p:nvPicPr>
          <p:cNvPr id="1027" name="Picture 3" descr="D:\Моисеева\Арендные помещения\Могилевская 1а\Хладокомбинат\Схема 1 этаж\Площадь 1 эта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164060"/>
            <a:ext cx="178595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285728"/>
            <a:ext cx="7511473" cy="1312480"/>
          </a:xfrm>
        </p:spPr>
        <p:txBody>
          <a:bodyPr>
            <a:normAutofit/>
          </a:bodyPr>
          <a:lstStyle/>
          <a:p>
            <a:r>
              <a:rPr lang="ru-RU" dirty="0">
                <a:ln w="3175" cmpd="sng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Охлаждающие камеры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539552" y="1500174"/>
            <a:ext cx="8208912" cy="47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6">
      <a:dk1>
        <a:srgbClr val="005779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2164</TotalTime>
  <Words>678</Words>
  <Application>Microsoft Office PowerPoint</Application>
  <PresentationFormat>Экран (4:3)</PresentationFormat>
  <Paragraphs>156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Сетка</vt:lpstr>
      <vt:lpstr>Коммерческое предложение по аренде центра логистики с холодильным комплексом   ГКОРУП «Облторгсоюз»</vt:lpstr>
      <vt:lpstr>Холодильный комплекс г. Гомель, ул. Могилевская, 1а</vt:lpstr>
      <vt:lpstr>Расположение</vt:lpstr>
      <vt:lpstr>Презентация PowerPoint</vt:lpstr>
      <vt:lpstr>Камеры холодильного комплекса</vt:lpstr>
      <vt:lpstr>Возможности использования Холодильного комплекса</vt:lpstr>
      <vt:lpstr>Холодильный комплекс 1 этаж</vt:lpstr>
      <vt:lpstr>Презентация PowerPoint</vt:lpstr>
      <vt:lpstr>Охлаждающие камеры</vt:lpstr>
      <vt:lpstr>Охлаждающие камеры</vt:lpstr>
      <vt:lpstr>Охлаждающие камеры</vt:lpstr>
      <vt:lpstr>Холодильный комплекс 2 этаж</vt:lpstr>
      <vt:lpstr>Презентация PowerPoint</vt:lpstr>
      <vt:lpstr>Охлаждающие камеры</vt:lpstr>
      <vt:lpstr>Охлаждающие камеры</vt:lpstr>
      <vt:lpstr>Охлаждающие камеры</vt:lpstr>
      <vt:lpstr>Холодильный комплекс 3 этаж</vt:lpstr>
      <vt:lpstr>Презентация PowerPoint</vt:lpstr>
      <vt:lpstr>Не Охлаждающие камеры</vt:lpstr>
      <vt:lpstr>Не Охлаждающие камеры</vt:lpstr>
      <vt:lpstr>Холодильный комплекс 4 этаж</vt:lpstr>
      <vt:lpstr>Презентация PowerPoint</vt:lpstr>
      <vt:lpstr>Не Охлаждающие камеры</vt:lpstr>
      <vt:lpstr>Не Охлаждающие камеры</vt:lpstr>
      <vt:lpstr>Не Охлаждающие камеры</vt:lpstr>
      <vt:lpstr>Холодильный комплекс 5 этаж</vt:lpstr>
      <vt:lpstr>Презентация PowerPoint</vt:lpstr>
      <vt:lpstr>Не Охлаждающие камеры</vt:lpstr>
      <vt:lpstr>Не Охлаждающие камеры</vt:lpstr>
      <vt:lpstr>мы предлагаем: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Коммерческое предложение от ГКОРУП «Облторгсоюз» к</dc:title>
  <dc:creator>Alena))</dc:creator>
  <cp:lastModifiedBy>User</cp:lastModifiedBy>
  <cp:revision>213</cp:revision>
  <dcterms:created xsi:type="dcterms:W3CDTF">2017-05-17T12:51:38Z</dcterms:created>
  <dcterms:modified xsi:type="dcterms:W3CDTF">2022-06-30T14:03:08Z</dcterms:modified>
</cp:coreProperties>
</file>