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7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-9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4F39-A9AF-4BC0-90E0-418C5FB4426B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D08-671D-4E77-8065-43BB96C30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4F39-A9AF-4BC0-90E0-418C5FB4426B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D08-671D-4E77-8065-43BB96C30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4F39-A9AF-4BC0-90E0-418C5FB4426B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D08-671D-4E77-8065-43BB96C30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4F39-A9AF-4BC0-90E0-418C5FB4426B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D08-671D-4E77-8065-43BB96C30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4F39-A9AF-4BC0-90E0-418C5FB4426B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D08-671D-4E77-8065-43BB96C30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4F39-A9AF-4BC0-90E0-418C5FB4426B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D08-671D-4E77-8065-43BB96C30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4F39-A9AF-4BC0-90E0-418C5FB4426B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D08-671D-4E77-8065-43BB96C30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4F39-A9AF-4BC0-90E0-418C5FB4426B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D08-671D-4E77-8065-43BB96C30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4F39-A9AF-4BC0-90E0-418C5FB4426B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D08-671D-4E77-8065-43BB96C30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4F39-A9AF-4BC0-90E0-418C5FB4426B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D08-671D-4E77-8065-43BB96C30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4F39-A9AF-4BC0-90E0-418C5FB4426B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D08-671D-4E77-8065-43BB96C30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24F39-A9AF-4BC0-90E0-418C5FB4426B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4D08-671D-4E77-8065-43BB96C30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7900" y="381000"/>
            <a:ext cx="5880100" cy="1066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Гарантийный Фонд Воронежской Области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ÐÐ°ÑÑÐ¸Ð½ÐºÐ¸ Ð¿Ð¾ Ð·Ð°Ð¿ÑÐ¾ÑÑ Ð³Ð°ÑÐ°Ð½ÑÐ¸Ð¹Ð½ÑÐ¹ ÑÐ¾Ð½Ð´ Ð²Ð¾ÑÐ¾Ð½ÐµÐ¶ÑÐºÐ¾Ð¹ Ð¾Ð±Ð»Ð°ÑÑ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551" y="225478"/>
            <a:ext cx="3638249" cy="158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ыноска со стрелкой вправо 4"/>
          <p:cNvSpPr/>
          <p:nvPr/>
        </p:nvSpPr>
        <p:spPr>
          <a:xfrm>
            <a:off x="533400" y="2813050"/>
            <a:ext cx="3454400" cy="22860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Предприниматель</a:t>
            </a:r>
            <a:endParaRPr lang="ru-RU" dirty="0"/>
          </a:p>
        </p:txBody>
      </p:sp>
      <p:sp>
        <p:nvSpPr>
          <p:cNvPr id="7" name="Выноска со стрелкой вправо 6"/>
          <p:cNvSpPr/>
          <p:nvPr/>
        </p:nvSpPr>
        <p:spPr>
          <a:xfrm>
            <a:off x="4394200" y="2813050"/>
            <a:ext cx="3365500" cy="22860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Заявка на получение кредита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937500" y="2438400"/>
            <a:ext cx="3517900" cy="299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Банки – партнеры Фонда: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Сбербанк;</a:t>
            </a:r>
            <a:br>
              <a:rPr lang="ru-RU" dirty="0" smtClean="0"/>
            </a:br>
            <a:r>
              <a:rPr lang="ru-RU" dirty="0" smtClean="0"/>
              <a:t>- ВТБ;</a:t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ТранскапиталБанк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- Банк Возрождение;</a:t>
            </a:r>
            <a:br>
              <a:rPr lang="ru-RU" dirty="0" smtClean="0"/>
            </a:br>
            <a:r>
              <a:rPr lang="ru-RU" dirty="0" smtClean="0"/>
              <a:t>- МИНБ;</a:t>
            </a:r>
            <a:br>
              <a:rPr lang="ru-RU" dirty="0" smtClean="0"/>
            </a:br>
            <a:r>
              <a:rPr lang="ru-RU" dirty="0" smtClean="0"/>
              <a:t>- Промсвязьбанк;</a:t>
            </a:r>
            <a:br>
              <a:rPr lang="ru-RU" dirty="0" smtClean="0"/>
            </a:br>
            <a:r>
              <a:rPr lang="ru-RU" dirty="0" smtClean="0"/>
              <a:t>- др.</a:t>
            </a:r>
            <a:br>
              <a:rPr lang="ru-RU" dirty="0" smtClean="0"/>
            </a:b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7900" y="381000"/>
            <a:ext cx="5880100" cy="1066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Гарантийный Фонд Воронежской Области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ÐÐ°ÑÑÐ¸Ð½ÐºÐ¸ Ð¿Ð¾ Ð·Ð°Ð¿ÑÐ¾ÑÑ Ð³Ð°ÑÐ°Ð½ÑÐ¸Ð¹Ð½ÑÐ¹ ÑÐ¾Ð½Ð´ Ð²Ð¾ÑÐ¾Ð½ÐµÐ¶ÑÐºÐ¾Ð¹ Ð¾Ð±Ð»Ð°ÑÑ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551" y="225478"/>
            <a:ext cx="3638249" cy="158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Выноска со стрелкой вправо 6"/>
          <p:cNvSpPr/>
          <p:nvPr/>
        </p:nvSpPr>
        <p:spPr>
          <a:xfrm>
            <a:off x="4089400" y="2794000"/>
            <a:ext cx="3365500" cy="22860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Предложение привлечь Фонд в качестве поручителя*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937500" y="2438400"/>
            <a:ext cx="3517900" cy="299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Предприниматель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9725" y="1908175"/>
            <a:ext cx="3517900" cy="4057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Банк-партнер дает финансовую оценку предпринимателю (заемщику):</a:t>
            </a:r>
            <a:br>
              <a:rPr lang="ru-RU" dirty="0" smtClean="0"/>
            </a:br>
            <a:r>
              <a:rPr lang="ru-RU" dirty="0" smtClean="0"/>
              <a:t>- способность платить по испрашиваемой сумме кредита;</a:t>
            </a:r>
            <a:br>
              <a:rPr lang="ru-RU" dirty="0" smtClean="0"/>
            </a:br>
            <a:r>
              <a:rPr lang="ru-RU" dirty="0" smtClean="0"/>
              <a:t>- обеспечение кредита собственным залогом или поручительством не менее чем на 30 % от суммы кредита;</a:t>
            </a:r>
            <a:br>
              <a:rPr lang="ru-RU" dirty="0" smtClean="0"/>
            </a:br>
            <a:r>
              <a:rPr lang="ru-RU" dirty="0" smtClean="0"/>
              <a:t>-другие показатели.</a:t>
            </a:r>
            <a:br>
              <a:rPr lang="ru-RU" dirty="0" smtClean="0"/>
            </a:b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98500" y="6135469"/>
            <a:ext cx="10756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При этом, максимальная сумма поручительства Фонда не может превышать 70% от суммы основного долга по кредиту.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7900" y="381000"/>
            <a:ext cx="5880100" cy="1066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Гарантийный Фонд Воронежской Области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ÐÐ°ÑÑÐ¸Ð½ÐºÐ¸ Ð¿Ð¾ Ð·Ð°Ð¿ÑÐ¾ÑÑ Ð³Ð°ÑÐ°Ð½ÑÐ¸Ð¹Ð½ÑÐ¹ ÑÐ¾Ð½Ð´ Ð²Ð¾ÑÐ¾Ð½ÐµÐ¶ÑÐºÐ¾Ð¹ Ð¾Ð±Ð»Ð°ÑÑ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551" y="225478"/>
            <a:ext cx="3638249" cy="158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Выноска со стрелкой вправо 6"/>
          <p:cNvSpPr/>
          <p:nvPr/>
        </p:nvSpPr>
        <p:spPr>
          <a:xfrm>
            <a:off x="4089400" y="1908175"/>
            <a:ext cx="3365500" cy="733425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Согласие на привлечение Фонда в качестве поручителя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727950" y="1663700"/>
            <a:ext cx="3517900" cy="2311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</a:t>
            </a:r>
            <a:r>
              <a:rPr lang="ru-RU" sz="2800" dirty="0" smtClean="0"/>
              <a:t>Банк-партнер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6013" y="1908299"/>
            <a:ext cx="3197075" cy="7333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Предприниматель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98563" y="4191000"/>
            <a:ext cx="10756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Заявка составляется Заемщиком и согласовывается банком-партнером, к ней прилагаются документы:</a:t>
            </a:r>
            <a:br>
              <a:rPr lang="ru-RU" dirty="0" smtClean="0"/>
            </a:br>
            <a:r>
              <a:rPr lang="ru-RU" dirty="0" smtClean="0"/>
              <a:t>- копия </a:t>
            </a:r>
            <a:r>
              <a:rPr lang="ru-RU" dirty="0" err="1" smtClean="0"/>
              <a:t>св-ва</a:t>
            </a:r>
            <a:r>
              <a:rPr lang="ru-RU" dirty="0" smtClean="0"/>
              <a:t> о государственной регистрации заемщика и ИНН;</a:t>
            </a:r>
            <a:br>
              <a:rPr lang="ru-RU" dirty="0" smtClean="0"/>
            </a:br>
            <a:r>
              <a:rPr lang="ru-RU" dirty="0" smtClean="0"/>
              <a:t>- копии учредительных документов заемщика;</a:t>
            </a:r>
            <a:br>
              <a:rPr lang="ru-RU" dirty="0" smtClean="0"/>
            </a:br>
            <a:r>
              <a:rPr lang="ru-RU" dirty="0" smtClean="0"/>
              <a:t>- копии приказа о назначении руководителя юридического лица, его паспорта либо копия паспорта индивидуального предпринимателя;</a:t>
            </a:r>
            <a:br>
              <a:rPr lang="ru-RU" dirty="0" smtClean="0"/>
            </a:br>
            <a:r>
              <a:rPr lang="ru-RU" dirty="0" smtClean="0"/>
              <a:t>- справка налогового органа, подтверждающая отсутствие на последнюю отчетную дату просроченной задолженности по уплате налогов и сборов перед бюджетами всех уровней.</a:t>
            </a:r>
            <a:endParaRPr lang="ru-RU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4210050" y="3232835"/>
            <a:ext cx="3124200" cy="742265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Заявка на получение поручительства Фонда*</a:t>
            </a:r>
            <a:endParaRPr lang="ru-RU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9307" y="3051704"/>
            <a:ext cx="3197075" cy="923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Гарантийный Фонд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7900" y="381000"/>
            <a:ext cx="5880100" cy="1066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Гарантийный Фонд Воронежской Области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ÐÐ°ÑÑÐ¸Ð½ÐºÐ¸ Ð¿Ð¾ Ð·Ð°Ð¿ÑÐ¾ÑÑ Ð³Ð°ÑÐ°Ð½ÑÐ¸Ð¹Ð½ÑÐ¹ ÑÐ¾Ð½Ð´ Ð²Ð¾ÑÐ¾Ð½ÐµÐ¶ÑÐºÐ¾Ð¹ Ð¾Ð±Ð»Ð°ÑÑ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551" y="225478"/>
            <a:ext cx="3638249" cy="158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Выноска со стрелкой вправо 6"/>
          <p:cNvSpPr/>
          <p:nvPr/>
        </p:nvSpPr>
        <p:spPr>
          <a:xfrm>
            <a:off x="4394200" y="2813050"/>
            <a:ext cx="3365500" cy="201295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Решение Фонда о предоставлении поручительства*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937500" y="2438400"/>
            <a:ext cx="3517900" cy="2387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</a:t>
            </a:r>
            <a:r>
              <a:rPr lang="ru-RU" sz="2800" dirty="0" smtClean="0"/>
              <a:t>Банк - партнер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9551" y="2438400"/>
            <a:ext cx="3517900" cy="2387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Гарантийный Фонд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98500" y="5348069"/>
            <a:ext cx="10756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Фонд выносит одно из следующих решений:</a:t>
            </a:r>
            <a:br>
              <a:rPr lang="ru-RU" dirty="0" smtClean="0"/>
            </a:br>
            <a:r>
              <a:rPr lang="ru-RU" dirty="0" smtClean="0"/>
              <a:t>- о предоставлении поручительства Фонда заемщику;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- об отказе в представлении поручительства фонда заемщику.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7900" y="381000"/>
            <a:ext cx="5880100" cy="1066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Гарантийный Фонд Воронежской Области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ÐÐ°ÑÑÐ¸Ð½ÐºÐ¸ Ð¿Ð¾ Ð·Ð°Ð¿ÑÐ¾ÑÑ Ð³Ð°ÑÐ°Ð½ÑÐ¸Ð¹Ð½ÑÐ¹ ÑÐ¾Ð½Ð´ Ð²Ð¾ÑÐ¾Ð½ÐµÐ¶ÑÐºÐ¾Ð¹ Ð¾Ð±Ð»Ð°ÑÑ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551" y="225478"/>
            <a:ext cx="3638249" cy="158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7727950" y="3569385"/>
            <a:ext cx="320675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Гарантийный Фонд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6900" y="3569385"/>
            <a:ext cx="32131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Предприниматель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98500" y="5690969"/>
            <a:ext cx="1075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 случае принятия положительного решения Фондом.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26074" y="2132252"/>
            <a:ext cx="3003249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 Банк - партнер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Двойная стрелка влево/вправо 2"/>
          <p:cNvSpPr/>
          <p:nvPr/>
        </p:nvSpPr>
        <p:spPr>
          <a:xfrm>
            <a:off x="4622800" y="4521885"/>
            <a:ext cx="2209799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войная стрелка влево/вправо 11"/>
          <p:cNvSpPr/>
          <p:nvPr/>
        </p:nvSpPr>
        <p:spPr>
          <a:xfrm rot="18901259">
            <a:off x="3016585" y="2739047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войная стрелка влево/вправо 12"/>
          <p:cNvSpPr/>
          <p:nvPr/>
        </p:nvSpPr>
        <p:spPr>
          <a:xfrm rot="2350330">
            <a:off x="7245717" y="279941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03450" y="1563101"/>
            <a:ext cx="7943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Банк – партнер оформляет трехсторонний договор поручительства Фонда!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7900" y="381000"/>
            <a:ext cx="5880100" cy="1066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Гарантийный Фонд Воронежской Области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ÐÐ°ÑÑÐ¸Ð½ÐºÐ¸ Ð¿Ð¾ Ð·Ð°Ð¿ÑÐ¾ÑÑ Ð³Ð°ÑÐ°Ð½ÑÐ¸Ð¹Ð½ÑÐ¹ ÑÐ¾Ð½Ð´ Ð²Ð¾ÑÐ¾Ð½ÐµÐ¶ÑÐºÐ¾Ð¹ Ð¾Ð±Ð»Ð°ÑÑ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551" y="225478"/>
            <a:ext cx="3638249" cy="158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7613650" y="2725177"/>
            <a:ext cx="320675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Гарантийный Фонд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6900" y="2725177"/>
            <a:ext cx="32131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Предприниматель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4992469"/>
            <a:ext cx="10756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Заемщик после заключения трехстороннего договора поручительства Фонда ОБЯЗАН: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а) оплатить единовременное вознаграждение Фонду;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б) предоставить в Фонд копию указанного платежного документа.</a:t>
            </a:r>
            <a:endParaRPr lang="ru-RU" dirty="0"/>
          </a:p>
        </p:txBody>
      </p:sp>
      <p:sp>
        <p:nvSpPr>
          <p:cNvPr id="15" name="Выноска со стрелкой вправо 14"/>
          <p:cNvSpPr/>
          <p:nvPr/>
        </p:nvSpPr>
        <p:spPr>
          <a:xfrm>
            <a:off x="4378325" y="2937902"/>
            <a:ext cx="2959100" cy="1474569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Оплачивает вознаграждение Фонду*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7900" y="381000"/>
            <a:ext cx="5880100" cy="1066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Гарантийный Фонд Воронежской Области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ÐÐ°ÑÑÐ¸Ð½ÐºÐ¸ Ð¿Ð¾ Ð·Ð°Ð¿ÑÐ¾ÑÑ Ð³Ð°ÑÐ°Ð½ÑÐ¸Ð¹Ð½ÑÐ¹ ÑÐ¾Ð½Ð´ Ð²Ð¾ÑÐ¾Ð½ÐµÐ¶ÑÐºÐ¾Ð¹ Ð¾Ð±Ð»Ð°ÑÑ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551" y="225478"/>
            <a:ext cx="3638249" cy="158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кругленный прямоугольник 8"/>
          <p:cNvSpPr/>
          <p:nvPr/>
        </p:nvSpPr>
        <p:spPr>
          <a:xfrm>
            <a:off x="3848100" y="1811804"/>
            <a:ext cx="4127500" cy="524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Практический пример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711200" y="2552700"/>
            <a:ext cx="11353800" cy="6985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Заемщик обратился в Банк с заявкой на получение кредита в сумме 2 млн. руб. на 1.5 года, имея залог на 1 млн. руб., то есть более 30% от суммы кредита.</a:t>
            </a:r>
            <a:endParaRPr lang="ru-RU" dirty="0"/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711200" y="3350945"/>
            <a:ext cx="11353800" cy="78925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Банк оценил предпринимателя: его платежеспособность, финансовую устойчивость, другие показатели и принял решение о том, что Заемщик способен платить по такой сумме кредита, но у него не хватает залоговой базы.</a:t>
            </a:r>
            <a:endParaRPr lang="ru-RU" dirty="0"/>
          </a:p>
        </p:txBody>
      </p:sp>
      <p:sp>
        <p:nvSpPr>
          <p:cNvPr id="12" name="Выноска со стрелкой вниз 11"/>
          <p:cNvSpPr/>
          <p:nvPr/>
        </p:nvSpPr>
        <p:spPr>
          <a:xfrm>
            <a:off x="711200" y="4212595"/>
            <a:ext cx="11353800" cy="84191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В этой ситуации банк предлагает предпринимателю воспользоваться  поручительством Фонда за вознаграждение. Если Заемщик согласен, то Банк направляет в Фонд заявку о предоставлении поручительства..</a:t>
            </a:r>
            <a:endParaRPr lang="ru-RU" dirty="0"/>
          </a:p>
        </p:txBody>
      </p:sp>
      <p:sp>
        <p:nvSpPr>
          <p:cNvPr id="13" name="Выноска со стрелкой вниз 12"/>
          <p:cNvSpPr/>
          <p:nvPr/>
        </p:nvSpPr>
        <p:spPr>
          <a:xfrm>
            <a:off x="711200" y="5154250"/>
            <a:ext cx="11353800" cy="124655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Получив заявку с документами, Фонд принимает решение и письменно информирует об этом Банк. В случае положительного ответа заключается трехсторонний договор поручительства между Банком, предпринимателем (Заемщиком) и Фондом.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WPS Presentation</Application>
  <PresentationFormat>Произвольный</PresentationFormat>
  <Paragraphs>43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Гарантийный Фонд Воронежской Области</vt:lpstr>
      <vt:lpstr>Гарантийный Фонд Воронежской Области</vt:lpstr>
      <vt:lpstr>Гарантийный Фонд Воронежской Области</vt:lpstr>
      <vt:lpstr>Гарантийный Фонд Воронежской Области</vt:lpstr>
      <vt:lpstr>Гарантийный Фонд Воронежской Области</vt:lpstr>
      <vt:lpstr>Гарантийный Фонд Воронежской Области</vt:lpstr>
      <vt:lpstr>Гарантийный Фонд Воронежской Области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Гарантийный Фонд Воронежской Области</dc:title>
  <dc:creator>Кретов Юрий Дмитриевич</dc:creator>
  <cp:lastModifiedBy>Жанна</cp:lastModifiedBy>
  <cp:revision>18</cp:revision>
  <cp:lastPrinted>2018-04-09T12:13:00Z</cp:lastPrinted>
  <dcterms:created xsi:type="dcterms:W3CDTF">2018-04-09T07:44:00Z</dcterms:created>
  <dcterms:modified xsi:type="dcterms:W3CDTF">2022-03-04T08:50:34Z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EFE7952418B5409B81DBE1760A54B81F</vt:lpwstr>
  </property>
  <property fmtid="{D5CDD505-2E9C-101B-9397-08002B2CF9AE}" pid="3" name="KSOProductBuildVer">
    <vt:lpwstr>1049-11.2.0.10429</vt:lpwstr>
  </property>
</Properties>
</file>