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1"/>
  </p:notesMasterIdLst>
  <p:handoutMasterIdLst>
    <p:handoutMasterId r:id="rId22"/>
  </p:handoutMasterIdLst>
  <p:sldIdLst>
    <p:sldId id="265" r:id="rId5"/>
    <p:sldId id="266" r:id="rId6"/>
    <p:sldId id="270" r:id="rId7"/>
    <p:sldId id="271" r:id="rId8"/>
    <p:sldId id="272" r:id="rId9"/>
    <p:sldId id="277" r:id="rId10"/>
    <p:sldId id="273" r:id="rId11"/>
    <p:sldId id="274" r:id="rId12"/>
    <p:sldId id="275" r:id="rId13"/>
    <p:sldId id="276" r:id="rId14"/>
    <p:sldId id="278" r:id="rId15"/>
    <p:sldId id="279" r:id="rId16"/>
    <p:sldId id="280" r:id="rId17"/>
    <p:sldId id="281" r:id="rId18"/>
    <p:sldId id="282" r:id="rId19"/>
    <p:sldId id="283" r:id="rId20"/>
  </p:sldIdLst>
  <p:sldSz cx="12192000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C0B4"/>
    <a:srgbClr val="F74343"/>
    <a:srgbClr val="00FA71"/>
    <a:srgbClr val="EA54DF"/>
    <a:srgbClr val="FF8B8B"/>
    <a:srgbClr val="C39BE1"/>
    <a:srgbClr val="ABDB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6374" autoAdjust="0"/>
  </p:normalViewPr>
  <p:slideViewPr>
    <p:cSldViewPr snapToGrid="0" showGuides="1">
      <p:cViewPr>
        <p:scale>
          <a:sx n="110" d="100"/>
          <a:sy n="110" d="100"/>
        </p:scale>
        <p:origin x="-456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pPr rtl="0"/>
              <a:t>25.10.2022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25.10.2022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9188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226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5534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7945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9850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821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9649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2071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9555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882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4670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821885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38883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41388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19879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06768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063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23166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510586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21514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19871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61935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pPr rtl="0"/>
              <a:t>25.10.2022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C219FC77D1ADA2CFD5468D255AB4E279F8BE16CC0DFE2B7D12722565110A033F1EBF390299EBA1DBA904363110787971232BDB94435R848K" TargetMode="External"/><Relationship Id="rId2" Type="http://schemas.openxmlformats.org/officeDocument/2006/relationships/hyperlink" Target="consultantplus://offline/ref=2C219FC77D1ADA2CFD5468D255AB4E279F8BE16CC0DFE2B7D12722565110A033F1EBF390299FB21DBA904363110787971232BDB94435R848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C219FC77D1ADA2CFD5468D255AB4E279F8BEE6ECBDAE2B7D12722565110A033E3EBAB9F239EA416E8DF05361ER047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2E453C620B4070D6BC2A39E951691B2A6909A60F9A65B39B571D8867B76ACC897EE0E0818BA99E63118C265EBmCCE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consultantplus://offline/ref=A930E90B270AD7018D010BEF8C23D9014814E0ADEFCBEF5555F84089E6AA9EA83FF90F0CD0186488BD384DFBA21FA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930E90B270AD7018D010BEF8C23D9014A1DE0A9E0CDEF5555F84089E6AA9EA83FF90F0CD0186488BD384DFBA21FA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930E90B270AD7018D010BEF8C23D9014814E0ADEFCBEF5555F84089E6AA9EA83FF90F0CD0186488BD384DFBA21FA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C219FC77D1ADA2CFD5468D255AB4E279F8BE16CC0DFE2B7D12722565110A033F1EBF390299FB21DBA904363110787971232BDB94435R848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C219FC77D1ADA2CFD5468D255AB4E279F8BE16CC0DFE2B7D12722565110A033F1EBF390299FB31DBA904363110787971232BDB94435R848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2C219FC77D1ADA2CFD5468D255AB4E279F8BE16CC0DFE2B7D12722565110A033F1EBF390299EBA1DBA904363110787971232BDB94435R848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8292" y="1757626"/>
            <a:ext cx="11115413" cy="3094372"/>
          </a:xfrm>
        </p:spPr>
        <p:txBody>
          <a:bodyPr rtlCol="0">
            <a:noAutofit/>
          </a:bodyPr>
          <a:lstStyle/>
          <a:p>
            <a:r>
              <a:rPr lang="ru-RU" sz="4000" b="1" dirty="0">
                <a:solidFill>
                  <a:srgbClr val="860000"/>
                </a:solidFill>
              </a:rPr>
              <a:t>Доклад </a:t>
            </a:r>
            <a:br>
              <a:rPr lang="ru-RU" sz="4000" b="1" dirty="0">
                <a:solidFill>
                  <a:srgbClr val="860000"/>
                </a:solidFill>
              </a:rPr>
            </a:br>
            <a:r>
              <a:rPr lang="ru-RU" sz="3200" b="1" dirty="0">
                <a:solidFill>
                  <a:srgbClr val="860000"/>
                </a:solidFill>
              </a:rPr>
              <a:t>Введение в действие и применение на практике Положения об особенностях расследования несчастных случаев на производстве в отдельных отраслях и организациях, утвержденного Приказом Минтруда России от 20.04.2022 №223н</a:t>
            </a:r>
            <a:r>
              <a:rPr lang="ru-RU" dirty="0"/>
              <a:t/>
            </a:r>
            <a:br>
              <a:rPr lang="ru-RU" dirty="0"/>
            </a:br>
            <a:endParaRPr lang="ru-RU" sz="4000" b="1" dirty="0">
              <a:solidFill>
                <a:srgbClr val="86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4851998"/>
            <a:ext cx="9144000" cy="1655762"/>
          </a:xfrm>
        </p:spPr>
        <p:txBody>
          <a:bodyPr rtlCol="0">
            <a:normAutofit fontScale="70000" lnSpcReduction="20000"/>
          </a:bodyPr>
          <a:lstStyle/>
          <a:p>
            <a:pPr defTabSz="912374">
              <a:buClr>
                <a:srgbClr val="3891A7"/>
              </a:buClr>
              <a:buSzPct val="80000"/>
              <a:defRPr/>
            </a:pPr>
            <a:r>
              <a:rPr lang="ru-RU" dirty="0">
                <a:solidFill>
                  <a:srgbClr val="860000"/>
                </a:solidFill>
                <a:latin typeface="Arial"/>
                <a:cs typeface="Arial" pitchFamily="34" charset="0"/>
              </a:rPr>
              <a:t>Информация</a:t>
            </a:r>
          </a:p>
          <a:p>
            <a:pPr defTabSz="912374">
              <a:buClr>
                <a:srgbClr val="3891A7"/>
              </a:buClr>
              <a:buSzPct val="80000"/>
              <a:defRPr/>
            </a:pPr>
            <a:endParaRPr lang="ru-RU" dirty="0">
              <a:solidFill>
                <a:srgbClr val="860000"/>
              </a:solidFill>
              <a:latin typeface="Arial"/>
              <a:cs typeface="Arial" pitchFamily="34" charset="0"/>
            </a:endParaRPr>
          </a:p>
          <a:p>
            <a:pPr defTabSz="912374">
              <a:buClr>
                <a:srgbClr val="3891A7"/>
              </a:buClr>
              <a:buSzPct val="80000"/>
              <a:defRPr/>
            </a:pPr>
            <a:r>
              <a:rPr lang="ru-RU" b="1" dirty="0">
                <a:solidFill>
                  <a:srgbClr val="860000"/>
                </a:solidFill>
                <a:latin typeface="Arial"/>
                <a:cs typeface="Arial" pitchFamily="34" charset="0"/>
              </a:rPr>
              <a:t>Фомин Сергей Васильевич</a:t>
            </a:r>
            <a:endParaRPr lang="ru-RU" dirty="0">
              <a:solidFill>
                <a:srgbClr val="860000"/>
              </a:solidFill>
              <a:latin typeface="Arial"/>
              <a:cs typeface="Arial" pitchFamily="34" charset="0"/>
            </a:endParaRPr>
          </a:p>
          <a:p>
            <a:pPr defTabSz="912374">
              <a:buClr>
                <a:srgbClr val="3891A7"/>
              </a:buClr>
              <a:buSzPct val="80000"/>
              <a:defRPr/>
            </a:pPr>
            <a:r>
              <a:rPr lang="ru-RU" dirty="0">
                <a:solidFill>
                  <a:srgbClr val="860000"/>
                </a:solidFill>
                <a:latin typeface="Arial"/>
                <a:cs typeface="Arial" pitchFamily="34" charset="0"/>
              </a:rPr>
              <a:t>Начальник отдела-главный государственный инспектор труда </a:t>
            </a:r>
          </a:p>
          <a:p>
            <a:pPr defTabSz="912374">
              <a:buClr>
                <a:srgbClr val="3891A7"/>
              </a:buClr>
              <a:buSzPct val="80000"/>
              <a:defRPr/>
            </a:pPr>
            <a:r>
              <a:rPr lang="ru-RU" dirty="0">
                <a:solidFill>
                  <a:srgbClr val="860000"/>
                </a:solidFill>
                <a:latin typeface="Arial"/>
                <a:cs typeface="Arial" pitchFamily="34" charset="0"/>
              </a:rPr>
              <a:t>Государственной инспекции труда </a:t>
            </a:r>
          </a:p>
          <a:p>
            <a:pPr defTabSz="912374">
              <a:buClr>
                <a:srgbClr val="3891A7"/>
              </a:buClr>
              <a:buSzPct val="80000"/>
              <a:defRPr/>
            </a:pPr>
            <a:r>
              <a:rPr lang="ru-RU" dirty="0">
                <a:solidFill>
                  <a:srgbClr val="860000"/>
                </a:solidFill>
                <a:latin typeface="Arial"/>
                <a:cs typeface="Arial" pitchFamily="34" charset="0"/>
              </a:rPr>
              <a:t>в Воронежской области</a:t>
            </a:r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307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C3E515D-2943-46EB-9084-EC54EAA9028E}"/>
              </a:ext>
            </a:extLst>
          </p:cNvPr>
          <p:cNvSpPr txBox="1"/>
          <p:nvPr/>
        </p:nvSpPr>
        <p:spPr>
          <a:xfrm>
            <a:off x="2186609" y="1857387"/>
            <a:ext cx="7927450" cy="86517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2400" b="1" dirty="0"/>
              <a:t>п.9 Положения о расследовании НС </a:t>
            </a:r>
          </a:p>
          <a:p>
            <a:pPr algn="ctr">
              <a:lnSpc>
                <a:spcPct val="107000"/>
              </a:lnSpc>
            </a:pPr>
            <a:r>
              <a:rPr lang="ru-RU" sz="2400" b="1" dirty="0"/>
              <a:t>(приказ Минтруда от 20.04.2022 №223н.)</a:t>
            </a:r>
            <a:endParaRPr lang="ru-RU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7AA203A-A13C-4D92-AB7B-C334AB17E7E7}"/>
              </a:ext>
            </a:extLst>
          </p:cNvPr>
          <p:cNvSpPr txBox="1"/>
          <p:nvPr/>
        </p:nvSpPr>
        <p:spPr>
          <a:xfrm>
            <a:off x="2186609" y="1149501"/>
            <a:ext cx="792745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4000" b="1" dirty="0">
                <a:solidFill>
                  <a:srgbClr val="F743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ВАЖНОЕ ИЗМЕНЕНИЕ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7062B00-AD2E-4716-A330-C284D8153BE3}"/>
              </a:ext>
            </a:extLst>
          </p:cNvPr>
          <p:cNvSpPr txBox="1"/>
          <p:nvPr/>
        </p:nvSpPr>
        <p:spPr>
          <a:xfrm>
            <a:off x="1010478" y="3778350"/>
            <a:ext cx="1017104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31509E8B-9815-43F6-B561-F7A18AEDF1C0}"/>
              </a:ext>
            </a:extLst>
          </p:cNvPr>
          <p:cNvSpPr/>
          <p:nvPr/>
        </p:nvSpPr>
        <p:spPr>
          <a:xfrm>
            <a:off x="1010477" y="2942521"/>
            <a:ext cx="10171043" cy="204099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Работодатель </a:t>
            </a:r>
            <a:r>
              <a:rPr lang="ru-RU" b="1" u="sng" dirty="0"/>
              <a:t>в течение трех календарных дней после получения материалов расследования</a:t>
            </a:r>
            <a:r>
              <a:rPr lang="ru-RU" b="1" dirty="0"/>
              <a:t> </a:t>
            </a:r>
            <a:r>
              <a:rPr lang="ru-RU" dirty="0"/>
              <a:t>по несчастным случаям, происшедших на находящихся в плавании рыбопромысловых или иных морских, речных и других судах, независимо от их отраслевой принадлежности, обязан вручить (направить) один экземпляр утвержденного им акта о несчастном случае на производстве пострадавшему (его законному представителю или иному доверенному лицу).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3460FEAC-4F3B-420B-96B7-50D7E0AFE1CC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2CFB47C-7FF3-41DA-ABD8-BCAF12D61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78" y="161552"/>
            <a:ext cx="636303" cy="69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58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440AB5BD-56AF-4833-B488-836EE96A130F}"/>
              </a:ext>
            </a:extLst>
          </p:cNvPr>
          <p:cNvSpPr/>
          <p:nvPr/>
        </p:nvSpPr>
        <p:spPr>
          <a:xfrm>
            <a:off x="1781091" y="5390619"/>
            <a:ext cx="7633251" cy="1129085"/>
          </a:xfrm>
          <a:prstGeom prst="roundRect">
            <a:avLst/>
          </a:prstGeom>
          <a:solidFill>
            <a:srgbClr val="C39BE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Решение </a:t>
            </a:r>
            <a:r>
              <a:rPr lang="ru-RU" sz="1600" b="1" dirty="0"/>
              <a:t>об окончательном оформлении данного несчастного случая принимается</a:t>
            </a:r>
            <a:r>
              <a:rPr lang="ru-RU" sz="1600" dirty="0"/>
              <a:t> государственным инспектором труда </a:t>
            </a:r>
            <a:r>
              <a:rPr lang="ru-RU" sz="1600" b="1" dirty="0"/>
              <a:t>в зависимости от существа указанного судебного решения</a:t>
            </a:r>
            <a:endParaRPr lang="ru-RU" sz="1600" dirty="0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xmlns="" id="{4E691AB3-78ED-4977-BD0B-1B1D6CFB1A25}"/>
              </a:ext>
            </a:extLst>
          </p:cNvPr>
          <p:cNvSpPr/>
          <p:nvPr/>
        </p:nvSpPr>
        <p:spPr>
          <a:xfrm>
            <a:off x="5395523" y="5042784"/>
            <a:ext cx="409302" cy="467726"/>
          </a:xfrm>
          <a:prstGeom prst="downArrow">
            <a:avLst/>
          </a:prstGeom>
          <a:solidFill>
            <a:srgbClr val="F74343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3684EC88-7598-4D31-BB40-2C6C72C11096}"/>
              </a:ext>
            </a:extLst>
          </p:cNvPr>
          <p:cNvSpPr/>
          <p:nvPr/>
        </p:nvSpPr>
        <p:spPr>
          <a:xfrm>
            <a:off x="1781091" y="3989830"/>
            <a:ext cx="7633251" cy="112908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Материалы расследования несчастного случая вместе с заключением направляются государственным инспектором труда в суд </a:t>
            </a:r>
            <a:r>
              <a:rPr lang="ru-RU" sz="1600" dirty="0"/>
              <a:t>в целях установления характера правоотношений сторон упомянутого договора 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xmlns="" id="{0522F19E-34BC-4128-B8F4-EB2AFD3A4025}"/>
              </a:ext>
            </a:extLst>
          </p:cNvPr>
          <p:cNvSpPr/>
          <p:nvPr/>
        </p:nvSpPr>
        <p:spPr>
          <a:xfrm>
            <a:off x="5393065" y="3685755"/>
            <a:ext cx="409302" cy="467726"/>
          </a:xfrm>
          <a:prstGeom prst="downArrow">
            <a:avLst/>
          </a:prstGeom>
          <a:solidFill>
            <a:srgbClr val="F74343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EB949DFC-47AE-4FD1-865A-F023C75E8A64}"/>
              </a:ext>
            </a:extLst>
          </p:cNvPr>
          <p:cNvSpPr/>
          <p:nvPr/>
        </p:nvSpPr>
        <p:spPr>
          <a:xfrm>
            <a:off x="1781090" y="1715689"/>
            <a:ext cx="7633252" cy="2020579"/>
          </a:xfrm>
          <a:prstGeom prst="roundRect">
            <a:avLst/>
          </a:prstGeom>
          <a:solidFill>
            <a:srgbClr val="ABDB7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b="1" u="sng" dirty="0">
                <a:solidFill>
                  <a:srgbClr val="002060"/>
                </a:solidFill>
              </a:rPr>
              <a:t>Основание для расследования: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2060"/>
                </a:solidFill>
              </a:rPr>
              <a:t>заявление пострадавшего (его законного представителя или иного доверенного лица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2060"/>
                </a:solidFill>
              </a:rPr>
              <a:t>информация правоохранительных органов,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2060"/>
                </a:solidFill>
              </a:rPr>
              <a:t> органов исполнительной власти, 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2060"/>
                </a:solidFill>
              </a:rPr>
              <a:t>Профсоюзов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2060"/>
                </a:solidFill>
              </a:rPr>
              <a:t>исполнительного органа страховщика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xmlns="" id="{A406E817-B6D1-4596-91D7-A9E9F2928B2B}"/>
              </a:ext>
            </a:extLst>
          </p:cNvPr>
          <p:cNvSpPr/>
          <p:nvPr/>
        </p:nvSpPr>
        <p:spPr>
          <a:xfrm>
            <a:off x="5393065" y="1418367"/>
            <a:ext cx="409302" cy="467726"/>
          </a:xfrm>
          <a:prstGeom prst="downArrow">
            <a:avLst/>
          </a:prstGeom>
          <a:solidFill>
            <a:srgbClr val="F74343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D22937E1-F49C-40F5-B91E-74CC500250CA}"/>
              </a:ext>
            </a:extLst>
          </p:cNvPr>
          <p:cNvSpPr/>
          <p:nvPr/>
        </p:nvSpPr>
        <p:spPr>
          <a:xfrm>
            <a:off x="1781091" y="341914"/>
            <a:ext cx="7633251" cy="114583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Расследование несчастных случаев,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произошедших при выполнении работ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на основе договора гражданско-правового характера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E49D3FD7-8DF6-4710-B000-5840D3B86993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10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1EB5F60E-DE42-48B7-BF8F-CDA8D46D5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78" y="161552"/>
            <a:ext cx="636303" cy="69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4724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8498D9-FDFF-4ADA-BE4D-797A83EBF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47BAD13D-F5D6-4EF0-B74C-44D27B0A00D5}"/>
              </a:ext>
            </a:extLst>
          </p:cNvPr>
          <p:cNvSpPr/>
          <p:nvPr/>
        </p:nvSpPr>
        <p:spPr>
          <a:xfrm>
            <a:off x="357082" y="194532"/>
            <a:ext cx="2960597" cy="28079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 комиссии или председатель комиссии по расследованию несчастного случая может быть заменен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xmlns="" id="{D7CD8D95-AF36-41DF-A2BE-A9724B436A2B}"/>
              </a:ext>
            </a:extLst>
          </p:cNvPr>
          <p:cNvSpPr/>
          <p:nvPr/>
        </p:nvSpPr>
        <p:spPr>
          <a:xfrm>
            <a:off x="3592690" y="398499"/>
            <a:ext cx="946577" cy="560747"/>
          </a:xfrm>
          <a:prstGeom prst="rightArrow">
            <a:avLst/>
          </a:prstGeom>
          <a:solidFill>
            <a:srgbClr val="00FA7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4F7E2748-1D31-4CB8-8225-FE3AEDD152F2}"/>
              </a:ext>
            </a:extLst>
          </p:cNvPr>
          <p:cNvSpPr/>
          <p:nvPr/>
        </p:nvSpPr>
        <p:spPr>
          <a:xfrm>
            <a:off x="4909787" y="194532"/>
            <a:ext cx="6010761" cy="8953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Уклонения без уважительных причин от участия в работе комиссии при подтверждении надлежащего информирования члена комиссии о работе комиссии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7DCDAAC4-F1C4-4608-A750-8F6457373152}"/>
              </a:ext>
            </a:extLst>
          </p:cNvPr>
          <p:cNvSpPr/>
          <p:nvPr/>
        </p:nvSpPr>
        <p:spPr>
          <a:xfrm>
            <a:off x="4909786" y="1288360"/>
            <a:ext cx="6010761" cy="7537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dirty="0"/>
              <a:t>Невозможности исполнять свои обязанности по причине болезни (иного повреждения здоровья) либо смерти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51E98A65-9CDA-4C38-AA6B-ACF0986C06E4}"/>
              </a:ext>
            </a:extLst>
          </p:cNvPr>
          <p:cNvSpPr/>
          <p:nvPr/>
        </p:nvSpPr>
        <p:spPr>
          <a:xfrm>
            <a:off x="4909786" y="2240552"/>
            <a:ext cx="6010760" cy="7537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dirty="0"/>
              <a:t>По причине увольнения (освобождения от занимаемой должности) члена комиссии или председателя комиссии</a:t>
            </a:r>
            <a:endParaRPr lang="ru-RU" sz="1400" dirty="0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96776FE2-F2B7-4BA3-8612-0B3082ACDA49}"/>
              </a:ext>
            </a:extLst>
          </p:cNvPr>
          <p:cNvSpPr/>
          <p:nvPr/>
        </p:nvSpPr>
        <p:spPr>
          <a:xfrm>
            <a:off x="468203" y="3497623"/>
            <a:ext cx="10312034" cy="96212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Руководитель соответствующего органа (организации), представитель которого выведен из состава комиссии, обязан незамедлительно направить другого представителя для участия в работе комиссии взамен выбывшего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ECE05F7A-2354-481A-957B-86DE22D83516}"/>
              </a:ext>
            </a:extLst>
          </p:cNvPr>
          <p:cNvSpPr/>
          <p:nvPr/>
        </p:nvSpPr>
        <p:spPr>
          <a:xfrm>
            <a:off x="468203" y="4811736"/>
            <a:ext cx="10312034" cy="14512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dirty="0"/>
              <a:t>Документы, подтверждающие замену члена комиссии или председателя комиссии, с указанием причины принятого решения, приобщаются к материалам расследования. Работодателем (его представителем) в течение 24 часов после получения письменного уведомления вносятся изменения в приказ (распоряжение) об образовании комиссии по расследованию несчастного случая, который приобщается к материалам расследования несчастного случая</a:t>
            </a: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xmlns="" id="{B27293BC-B40D-4D7F-8E39-9BEFC0B2D74D}"/>
              </a:ext>
            </a:extLst>
          </p:cNvPr>
          <p:cNvSpPr/>
          <p:nvPr/>
        </p:nvSpPr>
        <p:spPr>
          <a:xfrm>
            <a:off x="3634774" y="1322316"/>
            <a:ext cx="946577" cy="560747"/>
          </a:xfrm>
          <a:prstGeom prst="rightArrow">
            <a:avLst/>
          </a:prstGeom>
          <a:solidFill>
            <a:srgbClr val="00FA7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xmlns="" id="{7DF4AF88-B4A1-4B57-BE3A-A8CB8F3F3481}"/>
              </a:ext>
            </a:extLst>
          </p:cNvPr>
          <p:cNvSpPr/>
          <p:nvPr/>
        </p:nvSpPr>
        <p:spPr>
          <a:xfrm>
            <a:off x="3634774" y="2226082"/>
            <a:ext cx="946577" cy="560747"/>
          </a:xfrm>
          <a:prstGeom prst="rightArrow">
            <a:avLst/>
          </a:prstGeom>
          <a:solidFill>
            <a:srgbClr val="00FA7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A81CC833-A7EA-48E8-B3EF-33C39359201F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xmlns="" val="8835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E0486747-5694-49D7-A227-F24F75A203FB}"/>
              </a:ext>
            </a:extLst>
          </p:cNvPr>
          <p:cNvSpPr/>
          <p:nvPr/>
        </p:nvSpPr>
        <p:spPr>
          <a:xfrm>
            <a:off x="933993" y="1261357"/>
            <a:ext cx="546464" cy="3329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C60D6B5C-DECA-43B1-B842-BE4A792136A6}"/>
              </a:ext>
            </a:extLst>
          </p:cNvPr>
          <p:cNvSpPr/>
          <p:nvPr/>
        </p:nvSpPr>
        <p:spPr>
          <a:xfrm>
            <a:off x="1402078" y="461552"/>
            <a:ext cx="10226039" cy="120845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Сведения, объективно свидетельствующие о нарушении порядка расследования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D180908F-8FD4-4EE6-BD03-856CFFBE4052}"/>
              </a:ext>
            </a:extLst>
          </p:cNvPr>
          <p:cNvSpPr/>
          <p:nvPr/>
        </p:nvSpPr>
        <p:spPr>
          <a:xfrm>
            <a:off x="1402079" y="1874990"/>
            <a:ext cx="10226039" cy="690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Расследование несчастного случая на производстве проведено комиссией, сформированной с нарушением требований </a:t>
            </a:r>
            <a:r>
              <a:rPr lang="ru-RU" sz="1600" dirty="0">
                <a:hlinkClick r:id="rId2"/>
              </a:rPr>
              <a:t>статьи 229</a:t>
            </a:r>
            <a:r>
              <a:rPr lang="ru-RU" sz="1600" dirty="0"/>
              <a:t> Кодекса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5981EE38-39D4-43CA-A833-A938DDC73969}"/>
              </a:ext>
            </a:extLst>
          </p:cNvPr>
          <p:cNvSpPr/>
          <p:nvPr/>
        </p:nvSpPr>
        <p:spPr>
          <a:xfrm>
            <a:off x="1402079" y="2770682"/>
            <a:ext cx="10226039" cy="690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Несчастный случай неправомерно квалифицирован комиссией по результатам расследования как несчастный случай, не связанный с производством</a:t>
            </a:r>
            <a:endParaRPr lang="ru-RU" sz="1400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540243BE-D778-4935-94BC-7A9D6871C31A}"/>
              </a:ext>
            </a:extLst>
          </p:cNvPr>
          <p:cNvSpPr/>
          <p:nvPr/>
        </p:nvSpPr>
        <p:spPr>
          <a:xfrm>
            <a:off x="1402078" y="3660321"/>
            <a:ext cx="10226039" cy="1289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Содержание акта о несчастном случае в части определения причин несчастного случая и лиц, допустивших нарушения требований охраны труда и (или) иных федеральных законов и нормативных правовых актов, устанавливающих требования безопасности в соответствующей сфере деятельности, не соответствует фактическим обстоятельствам несчастного случая и (или) материалам его расследования</a:t>
            </a:r>
            <a:endParaRPr lang="ru-RU" sz="1400" dirty="0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C1C5A053-96C5-4BB3-8A1B-32ACF0FCE6C3}"/>
              </a:ext>
            </a:extLst>
          </p:cNvPr>
          <p:cNvSpPr/>
          <p:nvPr/>
        </p:nvSpPr>
        <p:spPr>
          <a:xfrm>
            <a:off x="1402078" y="5682240"/>
            <a:ext cx="10226039" cy="9362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dirty="0"/>
              <a:t>Изменение степени тяжести и последствий несчастного случая (в случае не направления работодателем извещения по установленной форме и не проведения комиссией расследования несчастного случая в соответствии с требованиями </a:t>
            </a:r>
            <a:r>
              <a:rPr lang="ru-RU" sz="1600" dirty="0">
                <a:hlinkClick r:id="rId3"/>
              </a:rPr>
              <a:t>части второй статьи 229</a:t>
            </a:r>
            <a:r>
              <a:rPr lang="ru-RU" sz="1600" dirty="0"/>
              <a:t> Кодекса)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7C9A4B0E-4087-49E5-AA9B-75B1AC37D6A7}"/>
              </a:ext>
            </a:extLst>
          </p:cNvPr>
          <p:cNvSpPr/>
          <p:nvPr/>
        </p:nvSpPr>
        <p:spPr>
          <a:xfrm>
            <a:off x="1402078" y="5102625"/>
            <a:ext cx="10226039" cy="4267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Отказ членов </a:t>
            </a:r>
            <a:r>
              <a:rPr lang="ru-RU" sz="1600" dirty="0"/>
              <a:t>комиссии</a:t>
            </a:r>
            <a:r>
              <a:rPr lang="ru-RU" dirty="0"/>
              <a:t> (включая председателя комиссии) от подписания акта о несчастном случае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53989FCE-081B-4ACE-9371-6763635B31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235" y="393926"/>
            <a:ext cx="697701" cy="763595"/>
          </a:xfrm>
          <a:prstGeom prst="rect">
            <a:avLst/>
          </a:prstGeom>
        </p:spPr>
      </p:pic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AE4F9F25-B6D2-42BB-84E7-BF40B9ADFA97}"/>
              </a:ext>
            </a:extLst>
          </p:cNvPr>
          <p:cNvSpPr/>
          <p:nvPr/>
        </p:nvSpPr>
        <p:spPr>
          <a:xfrm>
            <a:off x="738051" y="1262742"/>
            <a:ext cx="391886" cy="53557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Стрелка: штриховая вправо 34">
            <a:extLst>
              <a:ext uri="{FF2B5EF4-FFF2-40B4-BE49-F238E27FC236}">
                <a16:creationId xmlns:a16="http://schemas.microsoft.com/office/drawing/2014/main" xmlns="" id="{1AB842B8-9FE1-415F-BCD0-45D09CCB3BBC}"/>
              </a:ext>
            </a:extLst>
          </p:cNvPr>
          <p:cNvSpPr/>
          <p:nvPr/>
        </p:nvSpPr>
        <p:spPr>
          <a:xfrm>
            <a:off x="957398" y="2857089"/>
            <a:ext cx="617219" cy="517889"/>
          </a:xfrm>
          <a:prstGeom prst="striped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трелка: штриховая вправо 36">
            <a:extLst>
              <a:ext uri="{FF2B5EF4-FFF2-40B4-BE49-F238E27FC236}">
                <a16:creationId xmlns:a16="http://schemas.microsoft.com/office/drawing/2014/main" xmlns="" id="{DC1BA355-2693-4393-BC7C-12E07D8DA5D0}"/>
              </a:ext>
            </a:extLst>
          </p:cNvPr>
          <p:cNvSpPr/>
          <p:nvPr/>
        </p:nvSpPr>
        <p:spPr>
          <a:xfrm>
            <a:off x="957398" y="2022373"/>
            <a:ext cx="617219" cy="517889"/>
          </a:xfrm>
          <a:prstGeom prst="striped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трелка: штриховая вправо 37">
            <a:extLst>
              <a:ext uri="{FF2B5EF4-FFF2-40B4-BE49-F238E27FC236}">
                <a16:creationId xmlns:a16="http://schemas.microsoft.com/office/drawing/2014/main" xmlns="" id="{5664A49A-F9E5-4D80-B6E5-929D80CF6E1A}"/>
              </a:ext>
            </a:extLst>
          </p:cNvPr>
          <p:cNvSpPr/>
          <p:nvPr/>
        </p:nvSpPr>
        <p:spPr>
          <a:xfrm>
            <a:off x="957398" y="4097127"/>
            <a:ext cx="617219" cy="517889"/>
          </a:xfrm>
          <a:prstGeom prst="striped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Стрелка: штриховая вправо 38">
            <a:extLst>
              <a:ext uri="{FF2B5EF4-FFF2-40B4-BE49-F238E27FC236}">
                <a16:creationId xmlns:a16="http://schemas.microsoft.com/office/drawing/2014/main" xmlns="" id="{E8260947-E276-4CB7-8171-95E062880207}"/>
              </a:ext>
            </a:extLst>
          </p:cNvPr>
          <p:cNvSpPr/>
          <p:nvPr/>
        </p:nvSpPr>
        <p:spPr>
          <a:xfrm>
            <a:off x="933994" y="5103086"/>
            <a:ext cx="617219" cy="517889"/>
          </a:xfrm>
          <a:prstGeom prst="striped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Стрелка: штриховая вправо 39">
            <a:extLst>
              <a:ext uri="{FF2B5EF4-FFF2-40B4-BE49-F238E27FC236}">
                <a16:creationId xmlns:a16="http://schemas.microsoft.com/office/drawing/2014/main" xmlns="" id="{D5498075-34E4-4E3C-B767-7189CAF71862}"/>
              </a:ext>
            </a:extLst>
          </p:cNvPr>
          <p:cNvSpPr/>
          <p:nvPr/>
        </p:nvSpPr>
        <p:spPr>
          <a:xfrm>
            <a:off x="933993" y="5908672"/>
            <a:ext cx="617219" cy="517889"/>
          </a:xfrm>
          <a:prstGeom prst="striped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5A7E6B96-C1B8-4954-AA3A-0580503689CE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xmlns="" val="302304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ECDE8C-A73B-4F93-AAD4-B8E759DA0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" y="210139"/>
            <a:ext cx="10752909" cy="470898"/>
          </a:xfrm>
        </p:spPr>
        <p:txBody>
          <a:bodyPr>
            <a:noAutofit/>
          </a:bodyPr>
          <a:lstStyle/>
          <a:p>
            <a:r>
              <a:rPr lang="ru-RU" sz="1600" dirty="0"/>
              <a:t>Заполнение акта формы Н-1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E272E1A-C0F9-4A14-A7EB-B73637D43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5876" y="-21679"/>
            <a:ext cx="7585290" cy="7421107"/>
          </a:xfrm>
          <a:prstGeom prst="rect">
            <a:avLst/>
          </a:prstGeom>
        </p:spPr>
      </p:pic>
      <p:sp>
        <p:nvSpPr>
          <p:cNvPr id="6" name="Стрелка: вправо с вырезом 5">
            <a:extLst>
              <a:ext uri="{FF2B5EF4-FFF2-40B4-BE49-F238E27FC236}">
                <a16:creationId xmlns:a16="http://schemas.microsoft.com/office/drawing/2014/main" xmlns="" id="{9696A109-9F45-43D4-B263-94D41B356AC3}"/>
              </a:ext>
            </a:extLst>
          </p:cNvPr>
          <p:cNvSpPr/>
          <p:nvPr/>
        </p:nvSpPr>
        <p:spPr>
          <a:xfrm rot="20946974">
            <a:off x="7165425" y="2498636"/>
            <a:ext cx="1002029" cy="243840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: вправо с вырезом 6">
            <a:extLst>
              <a:ext uri="{FF2B5EF4-FFF2-40B4-BE49-F238E27FC236}">
                <a16:creationId xmlns:a16="http://schemas.microsoft.com/office/drawing/2014/main" xmlns="" id="{D467D406-F00F-4808-BC5F-A47BC1BE289C}"/>
              </a:ext>
            </a:extLst>
          </p:cNvPr>
          <p:cNvSpPr/>
          <p:nvPr/>
        </p:nvSpPr>
        <p:spPr>
          <a:xfrm rot="20706737">
            <a:off x="7029203" y="3279977"/>
            <a:ext cx="1109753" cy="243840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: вправо с вырезом 7">
            <a:extLst>
              <a:ext uri="{FF2B5EF4-FFF2-40B4-BE49-F238E27FC236}">
                <a16:creationId xmlns:a16="http://schemas.microsoft.com/office/drawing/2014/main" xmlns="" id="{0FDCABF2-C297-48F2-95EA-6367579A9881}"/>
              </a:ext>
            </a:extLst>
          </p:cNvPr>
          <p:cNvSpPr/>
          <p:nvPr/>
        </p:nvSpPr>
        <p:spPr>
          <a:xfrm rot="446830">
            <a:off x="7142029" y="3854340"/>
            <a:ext cx="1027013" cy="243840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: вправо с вырезом 8">
            <a:extLst>
              <a:ext uri="{FF2B5EF4-FFF2-40B4-BE49-F238E27FC236}">
                <a16:creationId xmlns:a16="http://schemas.microsoft.com/office/drawing/2014/main" xmlns="" id="{641813C9-BC88-400B-A336-4B01A4BF5734}"/>
              </a:ext>
            </a:extLst>
          </p:cNvPr>
          <p:cNvSpPr/>
          <p:nvPr/>
        </p:nvSpPr>
        <p:spPr>
          <a:xfrm>
            <a:off x="7159414" y="4757457"/>
            <a:ext cx="929924" cy="243840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8AFBEBA-341D-4344-957C-9DD5B4724519}"/>
              </a:ext>
            </a:extLst>
          </p:cNvPr>
          <p:cNvSpPr/>
          <p:nvPr/>
        </p:nvSpPr>
        <p:spPr>
          <a:xfrm>
            <a:off x="8238309" y="1724297"/>
            <a:ext cx="3570514" cy="1036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3 – третий классификатор;</a:t>
            </a:r>
          </a:p>
          <a:p>
            <a:r>
              <a:rPr lang="ru-RU" sz="1200" dirty="0"/>
              <a:t>01 – классификатор категории несчастного случая;</a:t>
            </a:r>
          </a:p>
          <a:p>
            <a:r>
              <a:rPr lang="ru-RU" sz="1200" dirty="0"/>
              <a:t>2- тяжелый несчастный случай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5A2DF92-A3D7-4370-B14D-1CA68C5B19C8}"/>
              </a:ext>
            </a:extLst>
          </p:cNvPr>
          <p:cNvSpPr/>
          <p:nvPr/>
        </p:nvSpPr>
        <p:spPr>
          <a:xfrm>
            <a:off x="8238307" y="2814845"/>
            <a:ext cx="3570514" cy="740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3 – третий классификатор;</a:t>
            </a:r>
          </a:p>
          <a:p>
            <a:r>
              <a:rPr lang="ru-RU" sz="1200" dirty="0"/>
              <a:t>02 - классификатор по времени суток на момент происшествия несчастного случая;</a:t>
            </a:r>
          </a:p>
          <a:p>
            <a:r>
              <a:rPr lang="ru-RU" sz="1200" dirty="0"/>
              <a:t>2.- от 8:01 до 16:00 часов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7E902C5E-1736-4F5A-8A39-568695959279}"/>
              </a:ext>
            </a:extLst>
          </p:cNvPr>
          <p:cNvSpPr/>
          <p:nvPr/>
        </p:nvSpPr>
        <p:spPr>
          <a:xfrm>
            <a:off x="8238307" y="3688875"/>
            <a:ext cx="3570514" cy="574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3 - третий классификатор;</a:t>
            </a:r>
          </a:p>
          <a:p>
            <a:r>
              <a:rPr lang="ru-RU" sz="1200" dirty="0"/>
              <a:t>03 - классификатор по времени от начала работы;</a:t>
            </a:r>
          </a:p>
          <a:p>
            <a:r>
              <a:rPr lang="ru-RU" sz="1200" dirty="0"/>
              <a:t>2 - от 1 часа до 4 часов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D976B3C7-0C60-4EAB-9291-FDC8AAA7AD07}"/>
              </a:ext>
            </a:extLst>
          </p:cNvPr>
          <p:cNvSpPr/>
          <p:nvPr/>
        </p:nvSpPr>
        <p:spPr>
          <a:xfrm>
            <a:off x="8238306" y="4483138"/>
            <a:ext cx="3570514" cy="1036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3 - третий классификатор;</a:t>
            </a:r>
          </a:p>
          <a:p>
            <a:r>
              <a:rPr lang="ru-RU" sz="1200" dirty="0"/>
              <a:t>04 - классификатор организаций в соответствии со списочной численностью работников на момент происшествия несчастного случая;</a:t>
            </a:r>
          </a:p>
          <a:p>
            <a:r>
              <a:rPr lang="ru-RU" sz="1200" dirty="0"/>
              <a:t>2 - от 16 до 100 человек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3AE4032-4D88-403D-90BB-686DD2C37A21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xmlns="" val="2840538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148AED0-8C10-4734-8812-58D5A985C9A3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14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B0226EF-761F-41B5-BCDD-2C560E3B2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4171"/>
            <a:ext cx="7489370" cy="8521337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6D821BD-D1BE-4BA3-B074-1336CAAE5C65}"/>
              </a:ext>
            </a:extLst>
          </p:cNvPr>
          <p:cNvSpPr/>
          <p:nvPr/>
        </p:nvSpPr>
        <p:spPr>
          <a:xfrm>
            <a:off x="8140958" y="653143"/>
            <a:ext cx="3570514" cy="705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3 - третий классификатор;</a:t>
            </a:r>
          </a:p>
          <a:p>
            <a:r>
              <a:rPr lang="ru-RU" sz="1200" dirty="0"/>
              <a:t>05 - классификация по полу пострадавшего;</a:t>
            </a:r>
          </a:p>
          <a:p>
            <a:r>
              <a:rPr lang="ru-RU" sz="1200" dirty="0"/>
              <a:t>1 - мужской</a:t>
            </a:r>
            <a:endParaRPr lang="ru-RU" sz="10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08D1C974-9AC3-4005-87CA-AB4302C6184A}"/>
              </a:ext>
            </a:extLst>
          </p:cNvPr>
          <p:cNvSpPr/>
          <p:nvPr/>
        </p:nvSpPr>
        <p:spPr>
          <a:xfrm>
            <a:off x="8140958" y="1478107"/>
            <a:ext cx="3570514" cy="705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3 - третий классификатор;</a:t>
            </a:r>
          </a:p>
          <a:p>
            <a:r>
              <a:rPr lang="ru-RU" sz="1200" dirty="0"/>
              <a:t>06 -классификация в соответствии с возрастом пострадавшего;</a:t>
            </a:r>
          </a:p>
          <a:p>
            <a:r>
              <a:rPr lang="ru-RU" sz="1200" dirty="0"/>
              <a:t>4 - от 35 до 54 лет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8200FFA4-A109-4FC8-B3A2-2DDD728F88BF}"/>
              </a:ext>
            </a:extLst>
          </p:cNvPr>
          <p:cNvSpPr/>
          <p:nvPr/>
        </p:nvSpPr>
        <p:spPr>
          <a:xfrm>
            <a:off x="8140958" y="2303071"/>
            <a:ext cx="3570514" cy="705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3 - третий классификатор;</a:t>
            </a:r>
          </a:p>
          <a:p>
            <a:r>
              <a:rPr lang="ru-RU" sz="1200" dirty="0"/>
              <a:t>12 - код из общероссийского </a:t>
            </a:r>
            <a:r>
              <a:rPr lang="ru-RU" sz="1200" dirty="0">
                <a:hlinkClick r:id="rId3"/>
              </a:rPr>
              <a:t>классификатора</a:t>
            </a:r>
            <a:r>
              <a:rPr lang="ru-RU" sz="1200" dirty="0"/>
              <a:t> занятий (Общероссийский классификатор занятий)</a:t>
            </a:r>
          </a:p>
          <a:p>
            <a:r>
              <a:rPr lang="ru-RU" sz="1200" dirty="0"/>
              <a:t>8322 – водитель автомобиля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D027862-92D7-4FF8-A6EC-9E7A88887D4D}"/>
              </a:ext>
            </a:extLst>
          </p:cNvPr>
          <p:cNvSpPr/>
          <p:nvPr/>
        </p:nvSpPr>
        <p:spPr>
          <a:xfrm>
            <a:off x="8140958" y="3128034"/>
            <a:ext cx="3570514" cy="1104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3 - третий классификатор;</a:t>
            </a:r>
          </a:p>
          <a:p>
            <a:r>
              <a:rPr lang="ru-RU" sz="1200" dirty="0"/>
              <a:t>13 - Код по статусу занятости;</a:t>
            </a:r>
          </a:p>
          <a:p>
            <a:r>
              <a:rPr lang="ru-RU" sz="1200" dirty="0"/>
              <a:t>1.1 - работник, выполняющий работу на условиях трудового договора (в том числе заключенного на срок до двух месяцев или на период выполнения сезонных работ)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7130DBE-E338-423D-AC9F-2E54D082AE5D}"/>
              </a:ext>
            </a:extLst>
          </p:cNvPr>
          <p:cNvSpPr/>
          <p:nvPr/>
        </p:nvSpPr>
        <p:spPr>
          <a:xfrm>
            <a:off x="8126338" y="4351933"/>
            <a:ext cx="3570514" cy="1027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3 - третий классификатор;</a:t>
            </a:r>
          </a:p>
          <a:p>
            <a:r>
              <a:rPr lang="ru-RU" sz="1200" dirty="0"/>
              <a:t>14 - Код профессии (должности) (при наличии)</a:t>
            </a:r>
          </a:p>
          <a:p>
            <a:r>
              <a:rPr lang="ru-RU" sz="1200" dirty="0"/>
              <a:t>11442 - указывать регистрационный номер профессионального стандарта для данной профессии</a:t>
            </a:r>
          </a:p>
        </p:txBody>
      </p:sp>
      <p:sp>
        <p:nvSpPr>
          <p:cNvPr id="13" name="Стрелка: вправо с вырезом 12">
            <a:extLst>
              <a:ext uri="{FF2B5EF4-FFF2-40B4-BE49-F238E27FC236}">
                <a16:creationId xmlns:a16="http://schemas.microsoft.com/office/drawing/2014/main" xmlns="" id="{B777F799-91FE-49BB-8004-8DCBF8113B9F}"/>
              </a:ext>
            </a:extLst>
          </p:cNvPr>
          <p:cNvSpPr/>
          <p:nvPr/>
        </p:nvSpPr>
        <p:spPr>
          <a:xfrm rot="21369912">
            <a:off x="7261812" y="822646"/>
            <a:ext cx="741219" cy="243840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: вправо с вырезом 13">
            <a:extLst>
              <a:ext uri="{FF2B5EF4-FFF2-40B4-BE49-F238E27FC236}">
                <a16:creationId xmlns:a16="http://schemas.microsoft.com/office/drawing/2014/main" xmlns="" id="{D74E0433-80CB-49E8-9CB0-992C1BBAEB4F}"/>
              </a:ext>
            </a:extLst>
          </p:cNvPr>
          <p:cNvSpPr/>
          <p:nvPr/>
        </p:nvSpPr>
        <p:spPr>
          <a:xfrm rot="1383491">
            <a:off x="7254246" y="1273705"/>
            <a:ext cx="930612" cy="243840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: вправо с вырезом 14">
            <a:extLst>
              <a:ext uri="{FF2B5EF4-FFF2-40B4-BE49-F238E27FC236}">
                <a16:creationId xmlns:a16="http://schemas.microsoft.com/office/drawing/2014/main" xmlns="" id="{1C44A41C-1489-4F72-849E-F6C58D48E497}"/>
              </a:ext>
            </a:extLst>
          </p:cNvPr>
          <p:cNvSpPr/>
          <p:nvPr/>
        </p:nvSpPr>
        <p:spPr>
          <a:xfrm rot="3348820">
            <a:off x="7063485" y="1836417"/>
            <a:ext cx="1332334" cy="243840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: вправо с вырезом 15">
            <a:extLst>
              <a:ext uri="{FF2B5EF4-FFF2-40B4-BE49-F238E27FC236}">
                <a16:creationId xmlns:a16="http://schemas.microsoft.com/office/drawing/2014/main" xmlns="" id="{786A9098-F854-4021-8C48-DCD69D62DAF5}"/>
              </a:ext>
            </a:extLst>
          </p:cNvPr>
          <p:cNvSpPr/>
          <p:nvPr/>
        </p:nvSpPr>
        <p:spPr>
          <a:xfrm rot="3576536">
            <a:off x="6892765" y="2481742"/>
            <a:ext cx="1653576" cy="243840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: вправо с вырезом 16">
            <a:extLst>
              <a:ext uri="{FF2B5EF4-FFF2-40B4-BE49-F238E27FC236}">
                <a16:creationId xmlns:a16="http://schemas.microsoft.com/office/drawing/2014/main" xmlns="" id="{89523A30-691B-4465-B9DA-9537DF0F1402}"/>
              </a:ext>
            </a:extLst>
          </p:cNvPr>
          <p:cNvSpPr/>
          <p:nvPr/>
        </p:nvSpPr>
        <p:spPr>
          <a:xfrm rot="4490326">
            <a:off x="6404153" y="3420465"/>
            <a:ext cx="2582743" cy="243840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DCF3E9E7-4607-4EFF-B3EB-04AD6D4943A9}"/>
              </a:ext>
            </a:extLst>
          </p:cNvPr>
          <p:cNvSpPr/>
          <p:nvPr/>
        </p:nvSpPr>
        <p:spPr>
          <a:xfrm>
            <a:off x="8126338" y="5567550"/>
            <a:ext cx="3570514" cy="876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3 - третий классификатор;</a:t>
            </a:r>
          </a:p>
          <a:p>
            <a:r>
              <a:rPr lang="ru-RU" sz="1200" dirty="0"/>
              <a:t>07 - классификация стажа работы по должности (профессии) пострадавшего</a:t>
            </a:r>
          </a:p>
          <a:p>
            <a:r>
              <a:rPr lang="ru-RU" sz="1200" dirty="0"/>
              <a:t>3 - от 1 года до 3 лет</a:t>
            </a:r>
          </a:p>
        </p:txBody>
      </p:sp>
      <p:sp>
        <p:nvSpPr>
          <p:cNvPr id="19" name="Стрелка: вправо с вырезом 18">
            <a:extLst>
              <a:ext uri="{FF2B5EF4-FFF2-40B4-BE49-F238E27FC236}">
                <a16:creationId xmlns:a16="http://schemas.microsoft.com/office/drawing/2014/main" xmlns="" id="{A29284F7-C0F7-4640-9ABA-F4E80587CE50}"/>
              </a:ext>
            </a:extLst>
          </p:cNvPr>
          <p:cNvSpPr/>
          <p:nvPr/>
        </p:nvSpPr>
        <p:spPr>
          <a:xfrm rot="4490326">
            <a:off x="6046144" y="4369642"/>
            <a:ext cx="3096280" cy="243840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111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8D2ECA7-AF16-40E2-B32A-81851EE53114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15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2D91B36-1767-46E0-B18D-D14A0F680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9092"/>
            <a:ext cx="6819900" cy="484822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5B04D52-4EA6-43A2-84C1-8A0689BB72BF}"/>
              </a:ext>
            </a:extLst>
          </p:cNvPr>
          <p:cNvSpPr/>
          <p:nvPr/>
        </p:nvSpPr>
        <p:spPr>
          <a:xfrm>
            <a:off x="7696821" y="558411"/>
            <a:ext cx="3570514" cy="1175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1 – первый классификатор;</a:t>
            </a:r>
          </a:p>
          <a:p>
            <a:r>
              <a:rPr lang="ru-RU" sz="1200" dirty="0"/>
              <a:t>02.1 - падение при разности уровней высот </a:t>
            </a:r>
          </a:p>
          <a:p>
            <a:r>
              <a:rPr lang="ru-RU" sz="1200" dirty="0"/>
              <a:t>(с деревьев, мебели, со ступеней, приставных лестниц, строительных лесов, зданий, оборудования, транспортных средств и других)</a:t>
            </a:r>
          </a:p>
        </p:txBody>
      </p:sp>
      <p:sp>
        <p:nvSpPr>
          <p:cNvPr id="9" name="Стрелка: вправо с вырезом 8">
            <a:extLst>
              <a:ext uri="{FF2B5EF4-FFF2-40B4-BE49-F238E27FC236}">
                <a16:creationId xmlns:a16="http://schemas.microsoft.com/office/drawing/2014/main" xmlns="" id="{999A699D-CEDB-4D6E-B3B5-7E8F5248227F}"/>
              </a:ext>
            </a:extLst>
          </p:cNvPr>
          <p:cNvSpPr/>
          <p:nvPr/>
        </p:nvSpPr>
        <p:spPr>
          <a:xfrm rot="21369912">
            <a:off x="6825243" y="937074"/>
            <a:ext cx="741219" cy="184586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DD029A5-32BD-436F-9855-595F1FADF661}"/>
              </a:ext>
            </a:extLst>
          </p:cNvPr>
          <p:cNvSpPr/>
          <p:nvPr/>
        </p:nvSpPr>
        <p:spPr>
          <a:xfrm>
            <a:off x="7696821" y="3491966"/>
            <a:ext cx="3570514" cy="1315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2 – второй классификатор;</a:t>
            </a:r>
          </a:p>
          <a:p>
            <a:r>
              <a:rPr lang="ru-RU" sz="1200" dirty="0"/>
              <a:t>10 - Недостатки в организации и проведении подготовки работников по охране труда</a:t>
            </a:r>
          </a:p>
          <a:p>
            <a:r>
              <a:rPr lang="ru-RU" sz="1200" dirty="0"/>
              <a:t>3 - отсутствие инструкций по охране труда и программ проведения инструктажа, недостатки в изложении требований безопасности в инструкциях по охране труда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49A9F76A-B758-4366-90DC-234C6111B871}"/>
              </a:ext>
            </a:extLst>
          </p:cNvPr>
          <p:cNvSpPr/>
          <p:nvPr/>
        </p:nvSpPr>
        <p:spPr>
          <a:xfrm>
            <a:off x="7696821" y="1937831"/>
            <a:ext cx="3570514" cy="1036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3 – третий классификатор;</a:t>
            </a:r>
          </a:p>
          <a:p>
            <a:r>
              <a:rPr lang="ru-RU" sz="1200" dirty="0"/>
              <a:t>01 – классификатор категории несчастного случая;</a:t>
            </a:r>
          </a:p>
          <a:p>
            <a:r>
              <a:rPr lang="ru-RU" sz="1200" dirty="0"/>
              <a:t>2- тяжелый несчастный случай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5FF32E4-8277-496B-A025-4BFC5CE6BD2B}"/>
              </a:ext>
            </a:extLst>
          </p:cNvPr>
          <p:cNvSpPr/>
          <p:nvPr/>
        </p:nvSpPr>
        <p:spPr>
          <a:xfrm>
            <a:off x="7718295" y="5032159"/>
            <a:ext cx="3570514" cy="1175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2 – второй классификатор;</a:t>
            </a:r>
          </a:p>
          <a:p>
            <a:r>
              <a:rPr lang="ru-RU" sz="1200" dirty="0"/>
              <a:t>08 – Неудовлетворительная организация производства работ</a:t>
            </a:r>
          </a:p>
          <a:p>
            <a:r>
              <a:rPr lang="ru-RU" sz="1200" dirty="0"/>
              <a:t>10 - недостатки в создании и обеспечении функционирования системы управления охраной труда</a:t>
            </a:r>
          </a:p>
        </p:txBody>
      </p:sp>
      <p:sp>
        <p:nvSpPr>
          <p:cNvPr id="13" name="Стрелка: вправо с вырезом 12">
            <a:extLst>
              <a:ext uri="{FF2B5EF4-FFF2-40B4-BE49-F238E27FC236}">
                <a16:creationId xmlns:a16="http://schemas.microsoft.com/office/drawing/2014/main" xmlns="" id="{FB591D79-19E1-44AB-BD91-F4682E693CFA}"/>
              </a:ext>
            </a:extLst>
          </p:cNvPr>
          <p:cNvSpPr/>
          <p:nvPr/>
        </p:nvSpPr>
        <p:spPr>
          <a:xfrm>
            <a:off x="6825242" y="2262868"/>
            <a:ext cx="741219" cy="184586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: вправо с вырезом 13">
            <a:extLst>
              <a:ext uri="{FF2B5EF4-FFF2-40B4-BE49-F238E27FC236}">
                <a16:creationId xmlns:a16="http://schemas.microsoft.com/office/drawing/2014/main" xmlns="" id="{7E1F5F23-C29E-4446-812C-A1D52439E414}"/>
              </a:ext>
            </a:extLst>
          </p:cNvPr>
          <p:cNvSpPr/>
          <p:nvPr/>
        </p:nvSpPr>
        <p:spPr>
          <a:xfrm>
            <a:off x="6898488" y="4410547"/>
            <a:ext cx="741219" cy="184586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: вправо с вырезом 14">
            <a:extLst>
              <a:ext uri="{FF2B5EF4-FFF2-40B4-BE49-F238E27FC236}">
                <a16:creationId xmlns:a16="http://schemas.microsoft.com/office/drawing/2014/main" xmlns="" id="{26FF6387-4D3F-4D46-8A8F-B81ABDE8974B}"/>
              </a:ext>
            </a:extLst>
          </p:cNvPr>
          <p:cNvSpPr/>
          <p:nvPr/>
        </p:nvSpPr>
        <p:spPr>
          <a:xfrm rot="1887261">
            <a:off x="6743475" y="5043308"/>
            <a:ext cx="1047857" cy="205580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609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67281" y="175058"/>
            <a:ext cx="11093741" cy="1325563"/>
          </a:xfrm>
        </p:spPr>
        <p:txBody>
          <a:bodyPr rtlCol="0">
            <a:no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</a:rPr>
              <a:t>Сравнительный анализ </a:t>
            </a:r>
            <a:br>
              <a:rPr lang="ru-RU" sz="2400" b="1" dirty="0">
                <a:solidFill>
                  <a:srgbClr val="860000"/>
                </a:solidFill>
              </a:rPr>
            </a:br>
            <a:r>
              <a:rPr lang="ru-RU" sz="2400" b="1" dirty="0">
                <a:solidFill>
                  <a:srgbClr val="860000"/>
                </a:solidFill>
              </a:rPr>
              <a:t>Нового Положения о расследовании несчастных случаев на производстве </a:t>
            </a:r>
            <a:br>
              <a:rPr lang="ru-RU" sz="2400" b="1" dirty="0">
                <a:solidFill>
                  <a:srgbClr val="860000"/>
                </a:solidFill>
              </a:rPr>
            </a:br>
            <a:r>
              <a:rPr lang="ru-RU" sz="2400" b="1" dirty="0">
                <a:solidFill>
                  <a:srgbClr val="860000"/>
                </a:solidFill>
              </a:rPr>
              <a:t>от Положения, действующего до 01 сентября 2022 года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40C7045E-5339-403C-B4EA-1C9000BB0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0208661"/>
              </p:ext>
            </p:extLst>
          </p:nvPr>
        </p:nvGraphicFramePr>
        <p:xfrm>
          <a:off x="160956" y="1548075"/>
          <a:ext cx="11728174" cy="499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50943">
                  <a:extLst>
                    <a:ext uri="{9D8B030D-6E8A-4147-A177-3AD203B41FA5}">
                      <a16:colId xmlns:a16="http://schemas.microsoft.com/office/drawing/2014/main" xmlns="" val="2316232821"/>
                    </a:ext>
                  </a:extLst>
                </a:gridCol>
                <a:gridCol w="5677231">
                  <a:extLst>
                    <a:ext uri="{9D8B030D-6E8A-4147-A177-3AD203B41FA5}">
                      <a16:colId xmlns:a16="http://schemas.microsoft.com/office/drawing/2014/main" xmlns="" val="1016965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Положение о расследовании НС 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(приказ Минтруда от 24.10.2002 №73)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Положение о расследовании НС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(приказ Минтруда от 20.04.2022 №223н.)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4733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Указывалось по аналогии со ст.227 ТК РФ на кого распространяется действие данного Положения </a:t>
                      </a:r>
                    </a:p>
                    <a:p>
                      <a:pPr algn="ctr"/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п.2. Действие настоящего Положения распространяется на: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работодателей - физических лиц, </a:t>
                      </a:r>
                      <a:r>
                        <a:rPr lang="ru-RU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вступивших в трудовые отношения с работниками;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физических лиц, состоящих в трудовых отношениях с работодателем в соответствии и на условиях, предусмотренных </a:t>
                      </a:r>
                      <a:r>
                        <a:rPr lang="ru-RU" sz="16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Кодексом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другими федеральными законами и иными нормативными правовыми актами (далее - работники), включая:</a:t>
                      </a:r>
                    </a:p>
                    <a:p>
                      <a:pPr marL="898525" indent="-182563" defTabSz="715963">
                        <a:buFont typeface="Wingdings" panose="05000000000000000000" pitchFamily="2" charset="2"/>
                        <a:buChar char="Ø"/>
                        <a:tabLst>
                          <a:tab pos="715963" algn="l"/>
                        </a:tabLst>
                      </a:pPr>
                      <a:r>
                        <a:rPr lang="ru-RU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студентов и учащихся образовательных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учреждений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соответствующего уровня, проходящих производственную практику в организациях (у работодателя - физического лица);</a:t>
                      </a:r>
                    </a:p>
                    <a:p>
                      <a:pPr marL="898525" indent="-182563">
                        <a:buFont typeface="Wingdings" panose="05000000000000000000" pitchFamily="2" charset="2"/>
                        <a:buChar char="Ø"/>
                      </a:pPr>
                      <a:r>
                        <a:rPr lang="ru-RU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лиц, осужденных к лишению свободы и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привлекаемых в установленном порядке к труду в организациях (у работодателя - физического лица) и т.д.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Указывается в каких организациях и отраслях устанавливается порядок расследования:</a:t>
                      </a:r>
                      <a:r>
                        <a:rPr lang="ru-RU" sz="1600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п.1. устанавливает с учетом требований, определенных Трудовым 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кодексом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Российской Федерации, особенности расследования несчастных случаев на производстве в отдельных отраслях и организациях, происшедших у работодателей (представителей нанимателей) </a:t>
                      </a:r>
                      <a:r>
                        <a:rPr lang="ru-RU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различными категориями работников (граждан), выполняющих работу, имеющую специфический характер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8799894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9613B56-D8FA-46E1-A398-7A6C512ACC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978" y="161552"/>
            <a:ext cx="636303" cy="69639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BC6B53D-357A-4225-812D-FB90B5BC7A6E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236493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70058" y="112941"/>
            <a:ext cx="11093741" cy="1325563"/>
          </a:xfrm>
        </p:spPr>
        <p:txBody>
          <a:bodyPr rtlCol="0">
            <a:no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</a:rPr>
              <a:t>Сравнительный анализ </a:t>
            </a:r>
            <a:br>
              <a:rPr lang="ru-RU" sz="2400" b="1" dirty="0">
                <a:solidFill>
                  <a:srgbClr val="860000"/>
                </a:solidFill>
              </a:rPr>
            </a:br>
            <a:r>
              <a:rPr lang="ru-RU" sz="2400" b="1" dirty="0">
                <a:solidFill>
                  <a:srgbClr val="860000"/>
                </a:solidFill>
              </a:rPr>
              <a:t>Нового Положения о расследовании несчастных случаев на производстве </a:t>
            </a:r>
            <a:br>
              <a:rPr lang="ru-RU" sz="2400" b="1" dirty="0">
                <a:solidFill>
                  <a:srgbClr val="860000"/>
                </a:solidFill>
              </a:rPr>
            </a:br>
            <a:r>
              <a:rPr lang="ru-RU" sz="2400" b="1" dirty="0">
                <a:solidFill>
                  <a:srgbClr val="860000"/>
                </a:solidFill>
              </a:rPr>
              <a:t>от Положения, действующего до 01 сентября 2022 года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40C7045E-5339-403C-B4EA-1C9000BB0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8398209"/>
              </p:ext>
            </p:extLst>
          </p:nvPr>
        </p:nvGraphicFramePr>
        <p:xfrm>
          <a:off x="160956" y="1548074"/>
          <a:ext cx="11728174" cy="43801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50943">
                  <a:extLst>
                    <a:ext uri="{9D8B030D-6E8A-4147-A177-3AD203B41FA5}">
                      <a16:colId xmlns:a16="http://schemas.microsoft.com/office/drawing/2014/main" xmlns="" val="2316232821"/>
                    </a:ext>
                  </a:extLst>
                </a:gridCol>
                <a:gridCol w="5677231">
                  <a:extLst>
                    <a:ext uri="{9D8B030D-6E8A-4147-A177-3AD203B41FA5}">
                      <a16:colId xmlns:a16="http://schemas.microsoft.com/office/drawing/2014/main" xmlns="" val="1016965815"/>
                    </a:ext>
                  </a:extLst>
                </a:gridCol>
              </a:tblGrid>
              <a:tr h="66238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Положение о расследовании НС 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(приказ Минтруда от 24.10.2002 №73)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Положение о расследовании НС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(приказ Минтруда от 20.04.2022 №223н.)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4733315"/>
                  </a:ext>
                </a:extLst>
              </a:tr>
              <a:tr h="3717725">
                <a:tc>
                  <a:txBody>
                    <a:bodyPr/>
                    <a:lstStyle/>
                    <a:p>
                      <a:pPr marL="0" indent="357188" algn="l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Имеется указание (отсылка) только о порядке расследования несчастных случаев, происшедших с работниками организаций Российской Федерации (находящихся под юрисдикцией Российской Федерации), временно находившихся в служебной командировке на территории государств - </a:t>
                      </a:r>
                      <a:r>
                        <a:rPr lang="ru-RU" sz="1800" b="1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участников СНГ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57188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Дополнительно указан порядок расследования НС, происшедших с работниками, являющимися гражданами одного из государств - </a:t>
                      </a:r>
                      <a:r>
                        <a:rPr lang="ru-RU" sz="1800" b="1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членов Евразийского экономического сообщества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который осуществляется в соответствии с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Соглашением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 порядке расследования несчастных случаев на производстве, происшедших с гражданами одного государства - члена Евразийского экономического сообщества при осуществлении трудовой деятельности на территории другого государства - члена Евразийского экономического сообщества, заключенным в г. Минске 31 мая 2013 г.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879989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8F44FFA-055B-43D9-B842-A08983FBB4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956" y="112941"/>
            <a:ext cx="697701" cy="76359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ECC34B7-B767-43F8-A181-176725898455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946127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37303" y="222511"/>
            <a:ext cx="11093741" cy="1325563"/>
          </a:xfrm>
        </p:spPr>
        <p:txBody>
          <a:bodyPr rtlCol="0">
            <a:no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</a:rPr>
              <a:t>Сравнительный анализ </a:t>
            </a:r>
            <a:br>
              <a:rPr lang="ru-RU" sz="2400" b="1" dirty="0">
                <a:solidFill>
                  <a:srgbClr val="860000"/>
                </a:solidFill>
              </a:rPr>
            </a:br>
            <a:r>
              <a:rPr lang="ru-RU" sz="2400" b="1" dirty="0">
                <a:solidFill>
                  <a:srgbClr val="860000"/>
                </a:solidFill>
              </a:rPr>
              <a:t>Нового Положения о расследовании несчастных случаев на производстве </a:t>
            </a:r>
            <a:br>
              <a:rPr lang="ru-RU" sz="2400" b="1" dirty="0">
                <a:solidFill>
                  <a:srgbClr val="860000"/>
                </a:solidFill>
              </a:rPr>
            </a:br>
            <a:r>
              <a:rPr lang="ru-RU" sz="2400" b="1" dirty="0">
                <a:solidFill>
                  <a:srgbClr val="860000"/>
                </a:solidFill>
              </a:rPr>
              <a:t>от Положения, действующего до 01 сентября 2022 года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40C7045E-5339-403C-B4EA-1C9000BB0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6954671"/>
              </p:ext>
            </p:extLst>
          </p:nvPr>
        </p:nvGraphicFramePr>
        <p:xfrm>
          <a:off x="160956" y="1548074"/>
          <a:ext cx="11728174" cy="33154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75301">
                  <a:extLst>
                    <a:ext uri="{9D8B030D-6E8A-4147-A177-3AD203B41FA5}">
                      <a16:colId xmlns:a16="http://schemas.microsoft.com/office/drawing/2014/main" xmlns="" val="2316232821"/>
                    </a:ext>
                  </a:extLst>
                </a:gridCol>
                <a:gridCol w="6052873">
                  <a:extLst>
                    <a:ext uri="{9D8B030D-6E8A-4147-A177-3AD203B41FA5}">
                      <a16:colId xmlns:a16="http://schemas.microsoft.com/office/drawing/2014/main" xmlns="" val="1016965815"/>
                    </a:ext>
                  </a:extLst>
                </a:gridCol>
              </a:tblGrid>
              <a:tr h="27585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Положение о расследовании НС 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(приказ Минтруда от 24.10.2002 №73)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Положение о расследовании НС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(приказ Минтруда от 20.04.2022 №223н.)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4733315"/>
                  </a:ext>
                </a:extLst>
              </a:tr>
              <a:tr h="558202">
                <a:tc>
                  <a:txBody>
                    <a:bodyPr/>
                    <a:lstStyle/>
                    <a:p>
                      <a:pPr marL="0" indent="357188" algn="l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Указывалось по аналогии с ст.228.1 ТК РФ порядок направления работодателями извещения о несчастных случаях на производстве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57188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357188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Новом Положение данное указание - отсутствует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8799894"/>
                  </a:ext>
                </a:extLst>
              </a:tr>
              <a:tr h="1548247">
                <a:tc>
                  <a:txBody>
                    <a:bodyPr/>
                    <a:lstStyle/>
                    <a:p>
                      <a:pPr marL="0" indent="357188" algn="l"/>
                      <a:r>
                        <a:rPr lang="ru-RU" sz="1800" b="1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Был коротко указан порядок расследования несчастных случае, произошедших на судах в плавании </a:t>
                      </a: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(п.9):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Расследование указанных несчастных случаев, происшедших на находящихся в плавании рыбопромысловых или иных морских, речных и других судах, независимо от их отраслевой принадлежности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57188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Более подробно указан порядок расследования несчастных случаев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иных морских, речных и других судах, независимо от их отраслевой принадлежности, в том числе по вопросам формирования комиссии </a:t>
                      </a:r>
                      <a:r>
                        <a:rPr lang="ru-RU" sz="18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зависимости от категории несчастного случая, места происшествия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 плавании, при нахождении вне судна и т.д.)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3473231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47B2AE0-DA6B-460D-9509-C7EDE1FC7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553" y="222511"/>
            <a:ext cx="697701" cy="76359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D65E63C-BE0E-44EF-B74D-38BA2782B67C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235443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795389" y="222511"/>
            <a:ext cx="11093741" cy="1325563"/>
          </a:xfrm>
        </p:spPr>
        <p:txBody>
          <a:bodyPr rtlCol="0">
            <a:no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</a:rPr>
              <a:t>Сравнительный анализ </a:t>
            </a:r>
            <a:br>
              <a:rPr lang="ru-RU" sz="2400" b="1" dirty="0">
                <a:solidFill>
                  <a:srgbClr val="860000"/>
                </a:solidFill>
              </a:rPr>
            </a:br>
            <a:r>
              <a:rPr lang="ru-RU" sz="2400" b="1" dirty="0">
                <a:solidFill>
                  <a:srgbClr val="860000"/>
                </a:solidFill>
              </a:rPr>
              <a:t>Нового Положения о расследовании несчастных случаев на производстве </a:t>
            </a:r>
            <a:br>
              <a:rPr lang="ru-RU" sz="2400" b="1" dirty="0">
                <a:solidFill>
                  <a:srgbClr val="860000"/>
                </a:solidFill>
              </a:rPr>
            </a:br>
            <a:r>
              <a:rPr lang="ru-RU" sz="2400" b="1" dirty="0">
                <a:solidFill>
                  <a:srgbClr val="860000"/>
                </a:solidFill>
              </a:rPr>
              <a:t>от Положения, действующего до 01 сентября 2022 года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40C7045E-5339-403C-B4EA-1C9000BB0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703340"/>
              </p:ext>
            </p:extLst>
          </p:nvPr>
        </p:nvGraphicFramePr>
        <p:xfrm>
          <a:off x="160956" y="1548074"/>
          <a:ext cx="11728174" cy="53692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75301">
                  <a:extLst>
                    <a:ext uri="{9D8B030D-6E8A-4147-A177-3AD203B41FA5}">
                      <a16:colId xmlns:a16="http://schemas.microsoft.com/office/drawing/2014/main" xmlns="" val="2316232821"/>
                    </a:ext>
                  </a:extLst>
                </a:gridCol>
                <a:gridCol w="6052873">
                  <a:extLst>
                    <a:ext uri="{9D8B030D-6E8A-4147-A177-3AD203B41FA5}">
                      <a16:colId xmlns:a16="http://schemas.microsoft.com/office/drawing/2014/main" xmlns="" val="1016965815"/>
                    </a:ext>
                  </a:extLst>
                </a:gridCol>
              </a:tblGrid>
              <a:tr h="27585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Положение о расследовании НС 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(приказ Минтруда от 24.10.2002 №73)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Положение о расследовании НС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(приказ Минтруда от 20.04.2022 №223н.)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4733315"/>
                  </a:ext>
                </a:extLst>
              </a:tr>
              <a:tr h="558202">
                <a:tc>
                  <a:txBody>
                    <a:bodyPr/>
                    <a:lstStyle/>
                    <a:p>
                      <a:pPr marL="0" indent="357188" algn="l"/>
                      <a:r>
                        <a:rPr lang="ru-RU" sz="1800" b="1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Был один порядок формирования комиссии по расследованию НС на объектах, подконтрольных Ростехнадзору (п.14б), который точно дублировал часть 13 ст.229 ТК РФ:</a:t>
                      </a:r>
                      <a:r>
                        <a:rPr lang="ru-RU" sz="1800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эксплуатации опасных производственных объектов, поднадзорных Федеральному горному и промышленному надзору России, в том числе в результате аварий на указанных объектах, проводится комиссиями, состав которых формируется и утверждается руководителем соответствующего территориального органа Федерального горного и промышленного надзора России, возглавляемыми должностными лицами этого органа.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35718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Убрано дублирование ч.13 ст.229 ТК РФ, и при этом добавлен п.10а</a:t>
                      </a:r>
                      <a:r>
                        <a:rPr lang="ru-RU" sz="1600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порядке расследования НС на объектах электроэнергетике</a:t>
                      </a:r>
                      <a:r>
                        <a:rPr lang="ru-RU" sz="1600" kern="1200" dirty="0">
                          <a:solidFill>
                            <a:srgbClr val="F7434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объектах электроэнергетики и теплоснабжения, а также при осуществлении эксплуатации энергопринимающих установок потребителей электрической энергии,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исключением потребителей электрической энергии, деятельность которых связана с эксплуатацией энергопринимающих устройств, использующихся для бытовых нужд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также других энергопринимающих устройств, суммарная максимальная мощность которых не превышает 150 киловатт с номинальным напряжением до 1000 вольт и которые присоединены к одному источнику электроснабжения, проводится комиссиями,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формируемыми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соответствии с требованиями 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Кодекса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Положения </a:t>
                      </a:r>
                      <a:r>
                        <a:rPr lang="ru-RU" sz="16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участием представителя территориального органа федерального органа исполнительной власти, осуществляющего функции по федеральному государственному энергетическому надзору.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357188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8799894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84FE445-50EC-4894-998F-BE77430887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30" y="121697"/>
            <a:ext cx="697701" cy="76359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6D1FC54-1447-4F0E-896B-83ADCB708D76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1078448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7062B00-AD2E-4716-A330-C284D8153BE3}"/>
              </a:ext>
            </a:extLst>
          </p:cNvPr>
          <p:cNvSpPr txBox="1"/>
          <p:nvPr/>
        </p:nvSpPr>
        <p:spPr>
          <a:xfrm>
            <a:off x="1010478" y="3778350"/>
            <a:ext cx="1017104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ru-RU" dirty="0"/>
          </a:p>
        </p:txBody>
      </p:sp>
      <p:sp>
        <p:nvSpPr>
          <p:cNvPr id="7" name="Заголовок 12">
            <a:extLst>
              <a:ext uri="{FF2B5EF4-FFF2-40B4-BE49-F238E27FC236}">
                <a16:creationId xmlns:a16="http://schemas.microsoft.com/office/drawing/2014/main" xmlns="" id="{92F5C74D-192D-4B23-B7D5-50EF14A2C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727" y="222512"/>
            <a:ext cx="11093741" cy="1325563"/>
          </a:xfrm>
        </p:spPr>
        <p:txBody>
          <a:bodyPr rtlCol="0">
            <a:noAutofit/>
          </a:bodyPr>
          <a:lstStyle/>
          <a:p>
            <a:pPr algn="ctr"/>
            <a:r>
              <a:rPr lang="ru-RU" sz="2400" b="1" dirty="0">
                <a:solidFill>
                  <a:srgbClr val="860000"/>
                </a:solidFill>
              </a:rPr>
              <a:t>Сравнительный анализ </a:t>
            </a:r>
            <a:br>
              <a:rPr lang="ru-RU" sz="2400" b="1" dirty="0">
                <a:solidFill>
                  <a:srgbClr val="860000"/>
                </a:solidFill>
              </a:rPr>
            </a:br>
            <a:r>
              <a:rPr lang="ru-RU" sz="2400" b="1" dirty="0">
                <a:solidFill>
                  <a:srgbClr val="860000"/>
                </a:solidFill>
              </a:rPr>
              <a:t>Нового Положения о расследовании несчастных случаев на производстве </a:t>
            </a:r>
            <a:br>
              <a:rPr lang="ru-RU" sz="2400" b="1" dirty="0">
                <a:solidFill>
                  <a:srgbClr val="860000"/>
                </a:solidFill>
              </a:rPr>
            </a:br>
            <a:r>
              <a:rPr lang="ru-RU" sz="2400" b="1" dirty="0">
                <a:solidFill>
                  <a:srgbClr val="860000"/>
                </a:solidFill>
              </a:rPr>
              <a:t>от Положения, действующего до 01 сентября 2022 года</a:t>
            </a:r>
          </a:p>
        </p:txBody>
      </p:sp>
      <p:graphicFrame>
        <p:nvGraphicFramePr>
          <p:cNvPr id="8" name="Объект 2">
            <a:extLst>
              <a:ext uri="{FF2B5EF4-FFF2-40B4-BE49-F238E27FC236}">
                <a16:creationId xmlns:a16="http://schemas.microsoft.com/office/drawing/2014/main" xmlns="" id="{4A629C01-EEF3-43A6-8129-1F3C2BC8A9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6256906"/>
              </p:ext>
            </p:extLst>
          </p:nvPr>
        </p:nvGraphicFramePr>
        <p:xfrm>
          <a:off x="231912" y="1548075"/>
          <a:ext cx="11728174" cy="41620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75301">
                  <a:extLst>
                    <a:ext uri="{9D8B030D-6E8A-4147-A177-3AD203B41FA5}">
                      <a16:colId xmlns:a16="http://schemas.microsoft.com/office/drawing/2014/main" xmlns="" val="2316232821"/>
                    </a:ext>
                  </a:extLst>
                </a:gridCol>
                <a:gridCol w="6052873">
                  <a:extLst>
                    <a:ext uri="{9D8B030D-6E8A-4147-A177-3AD203B41FA5}">
                      <a16:colId xmlns:a16="http://schemas.microsoft.com/office/drawing/2014/main" xmlns="" val="1016965815"/>
                    </a:ext>
                  </a:extLst>
                </a:gridCol>
              </a:tblGrid>
              <a:tr h="27585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Положение о расследовании НС 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(приказ Минтруда от 24.10.2002 №73)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Положение о расследовании НС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(приказ Минтруда от 20.04.2022 №223н.)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4733315"/>
                  </a:ext>
                </a:extLst>
              </a:tr>
              <a:tr h="558202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расследования несчастных случаев в организациях железнодорожного транспорта формально предполагал включение в состав комиссии по расследованию несчастного случая государственного инспектора труда, осуществляющего надзор за ОАО «РЖД», т.е. Гострудинспекции в г. Москва </a:t>
                      </a:r>
                      <a:r>
                        <a:rPr lang="ru-RU" sz="1800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1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комиссиями, формируемыми руководителями этих организаций и возглавляемыми государственным инспектором труда, осуществляющим надзор и контроль за соблюдением трудового законодательства в данной организации).</a:t>
                      </a:r>
                      <a:endParaRPr lang="ru-RU" sz="18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35718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фактически узаконивает практику формирования комиссии по расследованию несчастного случая в отдельных филиалах и других структурных подразделениях ОАО «РЖД» </a:t>
                      </a:r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(проводится комиссиями, формируемыми в соответствии с требованиями </a:t>
                      </a:r>
                      <a:r>
                        <a:rPr lang="ru-RU" sz="1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Кодекса</a:t>
                      </a:r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Положения </a:t>
                      </a:r>
                      <a:r>
                        <a:rPr lang="ru-RU" sz="1800" b="1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руководителями этих структурных подразделений, отделений, филиалов</a:t>
                      </a:r>
                      <a:r>
                        <a:rPr lang="ru-RU" sz="1800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(при наличии соответствующих полномочий), с работниками которых произошел несчастный случай, </a:t>
                      </a:r>
                      <a:r>
                        <a:rPr lang="ru-RU" sz="1800" b="1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возглавляемыми государственным инспектором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труда государственной инспекции труда в субъекте Российской Федерации, </a:t>
                      </a:r>
                      <a:r>
                        <a:rPr lang="ru-RU" sz="1800" b="1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которого расположено структурное подразделение</a:t>
                      </a:r>
                      <a:endParaRPr lang="ru-RU" sz="18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8799894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EFB9539-68A5-4978-85A8-035CE82739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026" y="222512"/>
            <a:ext cx="697701" cy="763595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0ACCF5A-4338-47A1-AC23-2EA0F944BD92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808407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39877278-A5BD-46C4-86C5-4468377580FD}"/>
              </a:ext>
            </a:extLst>
          </p:cNvPr>
          <p:cNvSpPr/>
          <p:nvPr/>
        </p:nvSpPr>
        <p:spPr>
          <a:xfrm>
            <a:off x="466477" y="663934"/>
            <a:ext cx="11259046" cy="10972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расследования несчастных случаев на находящихся в плавании рыбопромысловых или иных морских, речных и других судах, независимо от их отраслевой принадлежности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91F49568-4D6F-45CB-A147-0C551EC9B871}"/>
              </a:ext>
            </a:extLst>
          </p:cNvPr>
          <p:cNvSpPr/>
          <p:nvPr/>
        </p:nvSpPr>
        <p:spPr>
          <a:xfrm>
            <a:off x="644055" y="3079143"/>
            <a:ext cx="11259046" cy="2017644"/>
          </a:xfrm>
          <a:prstGeom prst="round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1. </a:t>
            </a:r>
            <a:r>
              <a:rPr lang="ru-RU" sz="2000" b="1" dirty="0"/>
              <a:t>Состав комиссии</a:t>
            </a:r>
            <a:r>
              <a:rPr lang="ru-RU" dirty="0"/>
              <a:t>: </a:t>
            </a:r>
          </a:p>
          <a:p>
            <a:pPr marL="285750" indent="-285750">
              <a:buFontTx/>
              <a:buChar char="-"/>
            </a:pPr>
            <a:r>
              <a:rPr lang="ru-RU" dirty="0"/>
              <a:t>представителей командного состава</a:t>
            </a:r>
          </a:p>
          <a:p>
            <a:pPr marL="285750" indent="-285750">
              <a:buFontTx/>
              <a:buChar char="-"/>
            </a:pPr>
            <a:r>
              <a:rPr lang="ru-RU" dirty="0"/>
              <a:t>представители профсоюзов или иного уполномоченного трудовым коллективом органа, включаются в состав комиссии при их наличии, а при их отсутствии в состав комиссии включается представитель судовой команды</a:t>
            </a:r>
            <a:endParaRPr lang="ru-RU" sz="2000" dirty="0"/>
          </a:p>
          <a:p>
            <a:r>
              <a:rPr lang="ru-RU" sz="2000" dirty="0"/>
              <a:t>2. </a:t>
            </a:r>
            <a:r>
              <a:rPr lang="ru-RU" sz="2000" b="1" dirty="0"/>
              <a:t>Заключение  по форме 315/у может выдаваться судовым врачом.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A1ABA717-7925-4E49-B911-CD64A4E8EB41}"/>
              </a:ext>
            </a:extLst>
          </p:cNvPr>
          <p:cNvSpPr/>
          <p:nvPr/>
        </p:nvSpPr>
        <p:spPr>
          <a:xfrm>
            <a:off x="4526374" y="2776426"/>
            <a:ext cx="3139251" cy="4544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С легким исходом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ECA7C09-9DB4-4FB8-A5FD-E72E31699F0F}"/>
              </a:ext>
            </a:extLst>
          </p:cNvPr>
          <p:cNvSpPr txBox="1"/>
          <p:nvPr/>
        </p:nvSpPr>
        <p:spPr>
          <a:xfrm>
            <a:off x="7021002" y="5778594"/>
            <a:ext cx="4882099" cy="6719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b="1" dirty="0"/>
              <a:t>п.5 Положения о расследовании НС </a:t>
            </a:r>
          </a:p>
          <a:p>
            <a:pPr algn="ctr">
              <a:lnSpc>
                <a:spcPct val="107000"/>
              </a:lnSpc>
            </a:pPr>
            <a:r>
              <a:rPr lang="ru-RU" b="1" dirty="0"/>
              <a:t>(приказ Минтруда от 20.04.2022 №223н.)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79993CEA-A6B3-47FE-9164-0415E49CDAB4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9507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39877278-A5BD-46C4-86C5-4468377580FD}"/>
              </a:ext>
            </a:extLst>
          </p:cNvPr>
          <p:cNvSpPr/>
          <p:nvPr/>
        </p:nvSpPr>
        <p:spPr>
          <a:xfrm>
            <a:off x="588395" y="333955"/>
            <a:ext cx="11259046" cy="10972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расследования несчастных случаев на находящихся в плавании рыбопромысловых или иных морских, речных и других судах, независимо от их отраслевой принадлежности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B915E1C8-B6F9-4876-BC14-4BB17464A60F}"/>
              </a:ext>
            </a:extLst>
          </p:cNvPr>
          <p:cNvSpPr/>
          <p:nvPr/>
        </p:nvSpPr>
        <p:spPr>
          <a:xfrm>
            <a:off x="524784" y="1838077"/>
            <a:ext cx="11259046" cy="37357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b="1" dirty="0"/>
              <a:t>Состав комиссии: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госинспектор труда ГИТ в субъекте РФ, </a:t>
            </a:r>
            <a:r>
              <a:rPr lang="ru-RU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территории которой зарегистрирован работодатель</a:t>
            </a:r>
            <a:r>
              <a:rPr lang="ru-RU" sz="1600" dirty="0"/>
              <a:t>;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представителей командного состава;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представители профсоюзов или иного уполномоченного трудовым коллективом органа, включаются в состав комиссии при их наличии, а при их отсутствии в состав комиссии включается представитель судовой команды;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представители органа исполнительной власти субъекта РФ в области охраны труда;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представитель ФСС;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представитель территориального объединения организации профсоюзов, </a:t>
            </a:r>
          </a:p>
          <a:p>
            <a:r>
              <a:rPr lang="ru-RU" sz="1600" b="1" dirty="0"/>
              <a:t>а также при необходимости</a:t>
            </a:r>
            <a:r>
              <a:rPr lang="ru-RU" sz="1600" dirty="0"/>
              <a:t>:</a:t>
            </a:r>
          </a:p>
          <a:p>
            <a:r>
              <a:rPr lang="ru-RU" sz="1600" dirty="0"/>
              <a:t> - госинспектор труда ГИТ на территории которого фактически осуществляет свою деятельность работодатель (судовладелец) и (или) </a:t>
            </a:r>
            <a:r>
              <a:rPr lang="ru-RU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территории которого зарегистрировано судно (осуществляется стоянка судна в порту)</a:t>
            </a:r>
            <a:r>
              <a:rPr lang="ru-RU" sz="1600" dirty="0"/>
              <a:t>, на основании решения руководителя Роструда, его заместителя либо руководителя территориального ГИТ, на которое возложены функции по организации и осуществлению государственного контроля (надзора).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58FD6E52-445A-4833-AECA-6D9F51755AC1}"/>
              </a:ext>
            </a:extLst>
          </p:cNvPr>
          <p:cNvSpPr/>
          <p:nvPr/>
        </p:nvSpPr>
        <p:spPr>
          <a:xfrm>
            <a:off x="3108960" y="1683027"/>
            <a:ext cx="5606995" cy="3101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Групповой, тяжелый, со смертельным исходом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E397568-2F5D-4EFC-9135-79151F68BE5F}"/>
              </a:ext>
            </a:extLst>
          </p:cNvPr>
          <p:cNvSpPr txBox="1"/>
          <p:nvPr/>
        </p:nvSpPr>
        <p:spPr>
          <a:xfrm>
            <a:off x="7021002" y="5778594"/>
            <a:ext cx="4882099" cy="6719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b="1" dirty="0"/>
              <a:t>п.7 Положения о расследовании НС </a:t>
            </a:r>
          </a:p>
          <a:p>
            <a:pPr algn="ctr">
              <a:lnSpc>
                <a:spcPct val="107000"/>
              </a:lnSpc>
            </a:pPr>
            <a:r>
              <a:rPr lang="ru-RU" b="1" dirty="0"/>
              <a:t>(приказ Минтруда от 20.04.2022 №223н.)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B9FCE12-3EC3-416C-B653-33018C20B811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494363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39877278-A5BD-46C4-86C5-4468377580FD}"/>
              </a:ext>
            </a:extLst>
          </p:cNvPr>
          <p:cNvSpPr/>
          <p:nvPr/>
        </p:nvSpPr>
        <p:spPr>
          <a:xfrm>
            <a:off x="588395" y="333955"/>
            <a:ext cx="11259046" cy="109728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расследования несчастных случаев на находящихся в плавании рыбопромысловых или иных морских, речных и других судах, независимо от их отраслевой принадлежности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B915E1C8-B6F9-4876-BC14-4BB17464A60F}"/>
              </a:ext>
            </a:extLst>
          </p:cNvPr>
          <p:cNvSpPr/>
          <p:nvPr/>
        </p:nvSpPr>
        <p:spPr>
          <a:xfrm>
            <a:off x="588395" y="2068665"/>
            <a:ext cx="11259046" cy="26226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Расследование </a:t>
            </a:r>
            <a:r>
              <a:rPr lang="ru-RU" b="1" dirty="0"/>
              <a:t>несчастных случаев, происшедших вне судна</a:t>
            </a:r>
            <a:r>
              <a:rPr lang="ru-RU" dirty="0"/>
              <a:t> (морского, речного, рыбопромыслового) </a:t>
            </a:r>
            <a:r>
              <a:rPr lang="ru-RU" b="1" i="1" dirty="0"/>
              <a:t>при выполнении членами экипажа работ</a:t>
            </a:r>
            <a:r>
              <a:rPr lang="ru-RU" dirty="0"/>
              <a:t> по поручению командного состава судна или судовладельца, а также </a:t>
            </a:r>
            <a:r>
              <a:rPr lang="ru-RU" b="1" i="1" dirty="0"/>
              <a:t>в случае нахождения членов экипажа на берегу в период отдыха, организованного администрацией судна или судовладельцем,</a:t>
            </a:r>
            <a:r>
              <a:rPr lang="ru-RU" dirty="0"/>
              <a:t> </a:t>
            </a:r>
            <a:r>
              <a:rPr lang="ru-RU" b="1" i="1" dirty="0"/>
              <a:t>во время стоянки судна в </a:t>
            </a:r>
            <a:r>
              <a:rPr lang="ru-RU" dirty="0"/>
              <a:t>порту (юрисдикции Российской Федерации или иностранных государств), проводится комиссиями, формируемыми работодателем (его представителем) в соответствии с требованиями </a:t>
            </a:r>
            <a:r>
              <a:rPr lang="ru-RU" dirty="0">
                <a:hlinkClick r:id="rId3"/>
              </a:rPr>
              <a:t>части первой</a:t>
            </a:r>
            <a:r>
              <a:rPr lang="ru-RU" dirty="0"/>
              <a:t> и </a:t>
            </a:r>
            <a:r>
              <a:rPr lang="ru-RU" dirty="0">
                <a:hlinkClick r:id="rId4"/>
              </a:rPr>
              <a:t>второй статьи 229</a:t>
            </a:r>
            <a:r>
              <a:rPr lang="ru-RU" dirty="0"/>
              <a:t> Кодекса с учетом особенностей, определенных </a:t>
            </a:r>
            <a:r>
              <a:rPr lang="ru-RU" dirty="0">
                <a:hlinkClick r:id="" action="ppaction://hlinkfile"/>
              </a:rPr>
              <a:t>пунктом 5</a:t>
            </a:r>
            <a:r>
              <a:rPr lang="ru-RU" dirty="0"/>
              <a:t> и </a:t>
            </a:r>
            <a:r>
              <a:rPr lang="ru-RU" dirty="0">
                <a:hlinkClick r:id="" action="ppaction://hlinkfile"/>
              </a:rPr>
              <a:t>7</a:t>
            </a:r>
            <a:r>
              <a:rPr lang="ru-RU" dirty="0"/>
              <a:t> Положения.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58FD6E52-445A-4833-AECA-6D9F51755AC1}"/>
              </a:ext>
            </a:extLst>
          </p:cNvPr>
          <p:cNvSpPr/>
          <p:nvPr/>
        </p:nvSpPr>
        <p:spPr>
          <a:xfrm>
            <a:off x="2941983" y="1793482"/>
            <a:ext cx="6871252" cy="46780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Расследование несчастных случаев, произошедших вне судна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F706670-0120-4817-8D65-91F0C111C558}"/>
              </a:ext>
            </a:extLst>
          </p:cNvPr>
          <p:cNvSpPr txBox="1"/>
          <p:nvPr/>
        </p:nvSpPr>
        <p:spPr>
          <a:xfrm>
            <a:off x="4214190" y="5926775"/>
            <a:ext cx="7688912" cy="37555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>
              <a:lnSpc>
                <a:spcPct val="107000"/>
              </a:lnSpc>
            </a:pPr>
            <a:r>
              <a:rPr lang="ru-RU" b="1" dirty="0"/>
              <a:t>В зависимости от категории несчастного случая смотреть слайды №6 и №7 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DEDFF182-82E5-40A5-9064-BE549A13D6F4}"/>
              </a:ext>
            </a:extLst>
          </p:cNvPr>
          <p:cNvCxnSpPr/>
          <p:nvPr/>
        </p:nvCxnSpPr>
        <p:spPr>
          <a:xfrm>
            <a:off x="4293704" y="5844209"/>
            <a:ext cx="768891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6FBC527-8F21-4546-B093-9826757D2815}"/>
              </a:ext>
            </a:extLst>
          </p:cNvPr>
          <p:cNvSpPr/>
          <p:nvPr/>
        </p:nvSpPr>
        <p:spPr>
          <a:xfrm>
            <a:off x="11267335" y="273202"/>
            <a:ext cx="444137" cy="2603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119377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purl.org/dc/terms/"/>
    <ds:schemaRef ds:uri="http://purl.org/dc/elements/1.1/"/>
    <ds:schemaRef ds:uri="http://schemas.microsoft.com/office/infopath/2007/PartnerControls"/>
    <ds:schemaRef ds:uri="40262f94-9f35-4ac3-9a90-690165a166b7"/>
    <ds:schemaRef ds:uri="http://schemas.microsoft.com/office/2006/documentManagement/types"/>
    <ds:schemaRef ds:uri="http://schemas.openxmlformats.org/package/2006/metadata/core-properties"/>
    <ds:schemaRef ds:uri="a4f35948-e619-41b3-aa29-22878b09cfd2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355</TotalTime>
  <Words>2064</Words>
  <Application>Microsoft Office PowerPoint</Application>
  <PresentationFormat>Произвольный</PresentationFormat>
  <Paragraphs>176</Paragraphs>
  <Slides>16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Шаблон в оформлении «Облачный шкипер»</vt:lpstr>
      <vt:lpstr>Доклад  Введение в действие и применение на практике Положения об особенностях расследования несчастных случаев на производстве в отдельных отраслях и организациях, утвержденного Приказом Минтруда России от 20.04.2022 №223н </vt:lpstr>
      <vt:lpstr>Сравнительный анализ  Нового Положения о расследовании несчастных случаев на производстве  от Положения, действующего до 01 сентября 2022 года</vt:lpstr>
      <vt:lpstr>Сравнительный анализ  Нового Положения о расследовании несчастных случаев на производстве  от Положения, действующего до 01 сентября 2022 года</vt:lpstr>
      <vt:lpstr>Сравнительный анализ  Нового Положения о расследовании несчастных случаев на производстве  от Положения, действующего до 01 сентября 2022 года</vt:lpstr>
      <vt:lpstr>Сравнительный анализ  Нового Положения о расследовании несчастных случаев на производстве  от Положения, действующего до 01 сентября 2022 года</vt:lpstr>
      <vt:lpstr>Сравнительный анализ  Нового Положения о расследовании несчастных случаев на производстве  от Положения, действующего до 01 сентября 2022 года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Заполнение акта формы Н-1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Введение в действие и применение на практике Положения об особенностях расследования несчастных случаев на производстве в отдельных отраслях и организациях, утвержденного Приказом Минтруда России от 20.04.2022 №223н</dc:title>
  <dc:creator>Эдуард</dc:creator>
  <cp:lastModifiedBy>Жанна</cp:lastModifiedBy>
  <cp:revision>29</cp:revision>
  <cp:lastPrinted>2022-08-22T13:36:13Z</cp:lastPrinted>
  <dcterms:created xsi:type="dcterms:W3CDTF">2022-08-22T07:43:05Z</dcterms:created>
  <dcterms:modified xsi:type="dcterms:W3CDTF">2022-10-25T06:27:44Z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