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7"/>
  </p:notesMasterIdLst>
  <p:sldIdLst>
    <p:sldId id="256" r:id="rId2"/>
    <p:sldId id="257" r:id="rId3"/>
    <p:sldId id="318" r:id="rId4"/>
    <p:sldId id="302" r:id="rId5"/>
    <p:sldId id="260" r:id="rId6"/>
    <p:sldId id="263" r:id="rId7"/>
    <p:sldId id="319" r:id="rId8"/>
    <p:sldId id="326" r:id="rId9"/>
    <p:sldId id="327" r:id="rId10"/>
    <p:sldId id="329" r:id="rId11"/>
    <p:sldId id="320" r:id="rId12"/>
    <p:sldId id="295" r:id="rId13"/>
    <p:sldId id="322" r:id="rId14"/>
    <p:sldId id="323" r:id="rId15"/>
    <p:sldId id="325" r:id="rId1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02" userDrawn="1">
          <p15:clr>
            <a:srgbClr val="A4A3A4"/>
          </p15:clr>
        </p15:guide>
        <p15:guide id="3" pos="6244" userDrawn="1">
          <p15:clr>
            <a:srgbClr val="A4A3A4"/>
          </p15:clr>
        </p15:guide>
        <p15:guide id="4" orient="horz" pos="3906" userDrawn="1">
          <p15:clr>
            <a:srgbClr val="A4A3A4"/>
          </p15:clr>
        </p15:guide>
        <p15:guide id="5" orient="horz" pos="1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3F3C62"/>
    <a:srgbClr val="006A9F"/>
    <a:srgbClr val="959190"/>
    <a:srgbClr val="DEC3A0"/>
    <a:srgbClr val="F1E0C2"/>
    <a:srgbClr val="EAEFF7"/>
    <a:srgbClr val="3495BD"/>
    <a:srgbClr val="D5D3D1"/>
    <a:srgbClr val="37A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95" autoAdjust="0"/>
    <p:restoredTop sz="96408" autoAdjust="0"/>
  </p:normalViewPr>
  <p:slideViewPr>
    <p:cSldViewPr snapToGrid="0">
      <p:cViewPr varScale="1">
        <p:scale>
          <a:sx n="113" d="100"/>
          <a:sy n="113" d="100"/>
        </p:scale>
        <p:origin x="498" y="114"/>
      </p:cViewPr>
      <p:guideLst>
        <p:guide orient="horz" pos="323"/>
        <p:guide pos="302"/>
        <p:guide pos="6244"/>
        <p:guide orient="horz" pos="3906"/>
        <p:guide orient="horz" pos="1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3FDA1-7861-46C3-9640-E46D0ACBE8AB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B8EB1-EB4D-497B-9464-10CB12469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458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B8EB1-EB4D-497B-9464-10CB12469A7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784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B8EB1-EB4D-497B-9464-10CB12469A7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AAA8-0D53-4408-8359-AE5D46246E3E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5D18-C4CE-4247-A31A-C80DD6743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226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AAA8-0D53-4408-8359-AE5D46246E3E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5D18-C4CE-4247-A31A-C80DD6743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777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AAA8-0D53-4408-8359-AE5D46246E3E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5D18-C4CE-4247-A31A-C80DD6743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269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AAA8-0D53-4408-8359-AE5D46246E3E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5D18-C4CE-4247-A31A-C80DD6743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954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AAA8-0D53-4408-8359-AE5D46246E3E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5D18-C4CE-4247-A31A-C80DD6743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58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AAA8-0D53-4408-8359-AE5D46246E3E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5D18-C4CE-4247-A31A-C80DD6743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64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AAA8-0D53-4408-8359-AE5D46246E3E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5D18-C4CE-4247-A31A-C80DD6743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452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AAA8-0D53-4408-8359-AE5D46246E3E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5D18-C4CE-4247-A31A-C80DD6743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99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AAA8-0D53-4408-8359-AE5D46246E3E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5D18-C4CE-4247-A31A-C80DD6743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66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AAA8-0D53-4408-8359-AE5D46246E3E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5D18-C4CE-4247-A31A-C80DD6743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65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AAA8-0D53-4408-8359-AE5D46246E3E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5D18-C4CE-4247-A31A-C80DD6743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94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EAAA8-0D53-4408-8359-AE5D46246E3E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25D18-C4CE-4247-A31A-C80DD6743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52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3341" y="3270369"/>
            <a:ext cx="7579404" cy="545173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Архангельской области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3341" y="2439372"/>
            <a:ext cx="11486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ПОТЕНЦИАЛ</a:t>
            </a: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364516"/>
              </p:ext>
            </p:extLst>
          </p:nvPr>
        </p:nvGraphicFramePr>
        <p:xfrm>
          <a:off x="6955277" y="4497355"/>
          <a:ext cx="4818455" cy="1968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145904" imgH="468450" progId="CorelDraw.Graphic.20">
                  <p:embed/>
                </p:oleObj>
              </mc:Choice>
              <mc:Fallback>
                <p:oleObj name="CorelDRAW" r:id="rId2" imgW="1145904" imgH="468450" progId="CorelDraw.Graphic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55277" y="4497355"/>
                        <a:ext cx="4818455" cy="1968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59" y="5656689"/>
            <a:ext cx="2664926" cy="80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31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57200"/>
            <a:ext cx="12191999" cy="11543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ПОЛЕЗНЫХ ИСКОПАЕМЫХ 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АРХАНГЕЛЬСКОЙ ОБЛАСТИ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402B310-8A94-E953-0545-4A5E239604AE}"/>
              </a:ext>
            </a:extLst>
          </p:cNvPr>
          <p:cNvCxnSpPr>
            <a:cxnSpLocks/>
          </p:cNvCxnSpPr>
          <p:nvPr/>
        </p:nvCxnSpPr>
        <p:spPr>
          <a:xfrm flipV="1">
            <a:off x="2449588" y="3019425"/>
            <a:ext cx="0" cy="2554321"/>
          </a:xfrm>
          <a:prstGeom prst="line">
            <a:avLst/>
          </a:prstGeom>
          <a:ln>
            <a:solidFill>
              <a:srgbClr val="1F4E7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A421B17-09A3-DF21-3290-1A028340CB03}"/>
              </a:ext>
            </a:extLst>
          </p:cNvPr>
          <p:cNvCxnSpPr>
            <a:cxnSpLocks/>
          </p:cNvCxnSpPr>
          <p:nvPr/>
        </p:nvCxnSpPr>
        <p:spPr>
          <a:xfrm flipV="1">
            <a:off x="4707013" y="3019423"/>
            <a:ext cx="0" cy="2554321"/>
          </a:xfrm>
          <a:prstGeom prst="line">
            <a:avLst/>
          </a:prstGeom>
          <a:ln>
            <a:solidFill>
              <a:srgbClr val="1F4E7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85451C86-160F-9B58-C667-716FE641E415}"/>
              </a:ext>
            </a:extLst>
          </p:cNvPr>
          <p:cNvCxnSpPr>
            <a:cxnSpLocks/>
          </p:cNvCxnSpPr>
          <p:nvPr/>
        </p:nvCxnSpPr>
        <p:spPr>
          <a:xfrm flipV="1">
            <a:off x="7240663" y="3019422"/>
            <a:ext cx="0" cy="2554321"/>
          </a:xfrm>
          <a:prstGeom prst="line">
            <a:avLst/>
          </a:prstGeom>
          <a:ln>
            <a:solidFill>
              <a:srgbClr val="1F4E7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615B1DC3-6B15-ED8F-087D-B7CE8A4E418F}"/>
              </a:ext>
            </a:extLst>
          </p:cNvPr>
          <p:cNvCxnSpPr>
            <a:cxnSpLocks/>
          </p:cNvCxnSpPr>
          <p:nvPr/>
        </p:nvCxnSpPr>
        <p:spPr>
          <a:xfrm flipV="1">
            <a:off x="9888613" y="3019424"/>
            <a:ext cx="0" cy="2554321"/>
          </a:xfrm>
          <a:prstGeom prst="line">
            <a:avLst/>
          </a:prstGeom>
          <a:ln>
            <a:solidFill>
              <a:srgbClr val="1F4E7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215BAA0-CA0A-E135-4349-EC803AAD285C}"/>
              </a:ext>
            </a:extLst>
          </p:cNvPr>
          <p:cNvSpPr txBox="1"/>
          <p:nvPr/>
        </p:nvSpPr>
        <p:spPr>
          <a:xfrm>
            <a:off x="595707" y="2326768"/>
            <a:ext cx="1490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Базальты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A6E30CA-5F2E-5456-5620-3679B5389B38}"/>
              </a:ext>
            </a:extLst>
          </p:cNvPr>
          <p:cNvSpPr/>
          <p:nvPr/>
        </p:nvSpPr>
        <p:spPr>
          <a:xfrm>
            <a:off x="160262" y="3209922"/>
            <a:ext cx="2525788" cy="1441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нераспределенных месторождений</a:t>
            </a:r>
          </a:p>
          <a:p>
            <a:r>
              <a:rPr lang="ru-RU" sz="16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Объемом – 703 млн. тонн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C8F0362-A939-B335-FB2E-EF736683AF52}"/>
              </a:ext>
            </a:extLst>
          </p:cNvPr>
          <p:cNvSpPr/>
          <p:nvPr/>
        </p:nvSpPr>
        <p:spPr>
          <a:xfrm>
            <a:off x="160262" y="4453552"/>
            <a:ext cx="2592464" cy="1441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распределенных месторождений</a:t>
            </a:r>
          </a:p>
          <a:p>
            <a:r>
              <a:rPr lang="ru-RU" sz="16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Объемом – 19,2 тыс. тонн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B55E6DA-628B-E935-107B-52F70A94B005}"/>
              </a:ext>
            </a:extLst>
          </p:cNvPr>
          <p:cNvCxnSpPr>
            <a:cxnSpLocks/>
          </p:cNvCxnSpPr>
          <p:nvPr/>
        </p:nvCxnSpPr>
        <p:spPr>
          <a:xfrm>
            <a:off x="239788" y="2858307"/>
            <a:ext cx="11618837" cy="0"/>
          </a:xfrm>
          <a:prstGeom prst="line">
            <a:avLst/>
          </a:prstGeom>
          <a:ln>
            <a:solidFill>
              <a:srgbClr val="1F4E7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C33A7C3-EFDA-AF2C-9999-D67DC56AF9A9}"/>
              </a:ext>
            </a:extLst>
          </p:cNvPr>
          <p:cNvSpPr txBox="1"/>
          <p:nvPr/>
        </p:nvSpPr>
        <p:spPr>
          <a:xfrm>
            <a:off x="2996007" y="2322027"/>
            <a:ext cx="1490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Бокситы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81AB820-49CC-AC46-653B-97860817A6AF}"/>
              </a:ext>
            </a:extLst>
          </p:cNvPr>
          <p:cNvSpPr/>
          <p:nvPr/>
        </p:nvSpPr>
        <p:spPr>
          <a:xfrm>
            <a:off x="2478247" y="3206764"/>
            <a:ext cx="2525788" cy="1441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нераспределенных месторождения</a:t>
            </a:r>
          </a:p>
          <a:p>
            <a:r>
              <a:rPr lang="ru-RU" sz="16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Объемом – 114 млн. тонн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C15283-6D93-4AB9-D17C-2721F2AC7461}"/>
              </a:ext>
            </a:extLst>
          </p:cNvPr>
          <p:cNvSpPr txBox="1"/>
          <p:nvPr/>
        </p:nvSpPr>
        <p:spPr>
          <a:xfrm>
            <a:off x="5004035" y="2323119"/>
            <a:ext cx="26588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Гранито</a:t>
            </a:r>
            <a:r>
              <a:rPr lang="ru-RU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-гнейсы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50AC357-F48D-9B29-F346-CA1EF35C56D7}"/>
              </a:ext>
            </a:extLst>
          </p:cNvPr>
          <p:cNvSpPr/>
          <p:nvPr/>
        </p:nvSpPr>
        <p:spPr>
          <a:xfrm>
            <a:off x="4865881" y="3206764"/>
            <a:ext cx="2525788" cy="1441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нераспределенное месторождение</a:t>
            </a:r>
          </a:p>
          <a:p>
            <a:r>
              <a:rPr lang="ru-RU" sz="16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Объемом – 42 тыс. </a:t>
            </a:r>
            <a:r>
              <a:rPr lang="ru-RU" sz="16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куб.м</a:t>
            </a:r>
            <a:endParaRPr lang="ru-RU" sz="160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00F9558-B12D-C9C3-15F0-BB2AFCE75D53}"/>
              </a:ext>
            </a:extLst>
          </p:cNvPr>
          <p:cNvSpPr/>
          <p:nvPr/>
        </p:nvSpPr>
        <p:spPr>
          <a:xfrm>
            <a:off x="4865881" y="4450394"/>
            <a:ext cx="2489081" cy="1441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распределенное месторождение</a:t>
            </a:r>
          </a:p>
          <a:p>
            <a:r>
              <a:rPr lang="ru-RU" sz="16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Объемом – 16 млн. </a:t>
            </a:r>
            <a:r>
              <a:rPr lang="ru-RU" sz="16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куб.м</a:t>
            </a:r>
            <a:endParaRPr lang="ru-RU" sz="160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059F7D-F9B7-4597-1450-0EFD8A28F17E}"/>
              </a:ext>
            </a:extLst>
          </p:cNvPr>
          <p:cNvSpPr txBox="1"/>
          <p:nvPr/>
        </p:nvSpPr>
        <p:spPr>
          <a:xfrm>
            <a:off x="8026635" y="2322027"/>
            <a:ext cx="1490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Глины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F595DD8-A010-B404-E6DA-88A1238C2036}"/>
              </a:ext>
            </a:extLst>
          </p:cNvPr>
          <p:cNvSpPr/>
          <p:nvPr/>
        </p:nvSpPr>
        <p:spPr>
          <a:xfrm>
            <a:off x="7377247" y="3206764"/>
            <a:ext cx="2489081" cy="1441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нераспределенное месторождение</a:t>
            </a:r>
          </a:p>
          <a:p>
            <a:r>
              <a:rPr lang="ru-RU" sz="16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Объемом – 118,8 млн. тонн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DE258C-E373-033A-3B28-BB2422EEDE8C}"/>
              </a:ext>
            </a:extLst>
          </p:cNvPr>
          <p:cNvSpPr txBox="1"/>
          <p:nvPr/>
        </p:nvSpPr>
        <p:spPr>
          <a:xfrm>
            <a:off x="10458089" y="2322027"/>
            <a:ext cx="1490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Торф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DADBEDB-54F1-8562-903A-F7D856319F49}"/>
              </a:ext>
            </a:extLst>
          </p:cNvPr>
          <p:cNvSpPr/>
          <p:nvPr/>
        </p:nvSpPr>
        <p:spPr>
          <a:xfrm>
            <a:off x="9958682" y="3217436"/>
            <a:ext cx="2489081" cy="1441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Уникальное применение в медицине и косметологии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509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42552"/>
            <a:ext cx="12192000" cy="91744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429677" y="493379"/>
            <a:ext cx="1091420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АРКТИЧЕСКАЯ ЗОНА РОССИЙСКОЙ ФЕДЕРАЦИИ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2004" y="1300913"/>
            <a:ext cx="115180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территории  Архангельской области включены в состав Арктической зоны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13567" y="2346455"/>
            <a:ext cx="4519827" cy="4124876"/>
            <a:chOff x="0" y="0"/>
            <a:chExt cx="9407649" cy="851599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rcRect l="735" r="735" b="623"/>
            <a:stretch>
              <a:fillRect/>
            </a:stretch>
          </p:blipFill>
          <p:spPr>
            <a:xfrm>
              <a:off x="0" y="0"/>
              <a:ext cx="9407649" cy="8515998"/>
            </a:xfrm>
            <a:prstGeom prst="rect">
              <a:avLst/>
            </a:prstGeom>
          </p:spPr>
        </p:pic>
      </p:grpSp>
      <p:sp>
        <p:nvSpPr>
          <p:cNvPr id="7" name="object 15">
            <a:extLst>
              <a:ext uri="{FF2B5EF4-FFF2-40B4-BE49-F238E27FC236}">
                <a16:creationId xmlns:a16="http://schemas.microsoft.com/office/drawing/2014/main" id="{121388BD-9F09-4A7C-A7D9-1964D4A500BD}"/>
              </a:ext>
            </a:extLst>
          </p:cNvPr>
          <p:cNvSpPr txBox="1"/>
          <p:nvPr/>
        </p:nvSpPr>
        <p:spPr>
          <a:xfrm>
            <a:off x="6298975" y="2087410"/>
            <a:ext cx="3994317" cy="25904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К ЗАЯВИТЕЛЮ </a:t>
            </a:r>
          </a:p>
        </p:txBody>
      </p:sp>
      <p:sp>
        <p:nvSpPr>
          <p:cNvPr id="8" name="object 48">
            <a:extLst>
              <a:ext uri="{FF2B5EF4-FFF2-40B4-BE49-F238E27FC236}">
                <a16:creationId xmlns:a16="http://schemas.microsoft.com/office/drawing/2014/main" id="{542E0FAA-6A94-492A-BFF2-6EF63B7B42FD}"/>
              </a:ext>
            </a:extLst>
          </p:cNvPr>
          <p:cNvSpPr txBox="1"/>
          <p:nvPr/>
        </p:nvSpPr>
        <p:spPr>
          <a:xfrm>
            <a:off x="7041162" y="2693380"/>
            <a:ext cx="2727325" cy="518091"/>
          </a:xfrm>
          <a:prstGeom prst="rect">
            <a:avLst/>
          </a:prstGeom>
          <a:ln>
            <a:noFill/>
          </a:ln>
        </p:spPr>
        <p:txBody>
          <a:bodyPr vert="horz" wrap="square" lIns="0" tIns="48260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380"/>
              </a:spcBef>
            </a:pP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</a:t>
            </a:r>
            <a:endParaRPr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9230">
              <a:lnSpc>
                <a:spcPct val="100000"/>
              </a:lnSpc>
              <a:spcBef>
                <a:spcPts val="280"/>
              </a:spcBef>
            </a:pP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АЗРФ</a:t>
            </a:r>
            <a:endParaRPr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50">
            <a:extLst>
              <a:ext uri="{FF2B5EF4-FFF2-40B4-BE49-F238E27FC236}">
                <a16:creationId xmlns:a16="http://schemas.microsoft.com/office/drawing/2014/main" id="{69CBA838-CDCB-4108-ACB1-868848A7CC71}"/>
              </a:ext>
            </a:extLst>
          </p:cNvPr>
          <p:cNvSpPr txBox="1"/>
          <p:nvPr/>
        </p:nvSpPr>
        <p:spPr>
          <a:xfrm>
            <a:off x="7041162" y="4479959"/>
            <a:ext cx="3178175" cy="718145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521334">
              <a:lnSpc>
                <a:spcPts val="3595"/>
              </a:lnSpc>
              <a:spcBef>
                <a:spcPts val="100"/>
              </a:spcBef>
            </a:pPr>
            <a:r>
              <a:rPr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6850">
              <a:lnSpc>
                <a:spcPts val="1914"/>
              </a:lnSpc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капитальных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вложений</a:t>
            </a:r>
            <a:endParaRPr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49">
            <a:extLst>
              <a:ext uri="{FF2B5EF4-FFF2-40B4-BE49-F238E27FC236}">
                <a16:creationId xmlns:a16="http://schemas.microsoft.com/office/drawing/2014/main" id="{D9E20E85-FCFA-4F44-B23F-D52C054A817F}"/>
              </a:ext>
            </a:extLst>
          </p:cNvPr>
          <p:cNvSpPr txBox="1"/>
          <p:nvPr/>
        </p:nvSpPr>
        <p:spPr>
          <a:xfrm>
            <a:off x="7109672" y="3680308"/>
            <a:ext cx="2874010" cy="487249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86690" marR="370840">
              <a:lnSpc>
                <a:spcPct val="114599"/>
              </a:lnSpc>
              <a:spcBef>
                <a:spcPts val="100"/>
              </a:spcBef>
            </a:pP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нового 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инвестиционного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endParaRPr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оловина рамки 10">
            <a:extLst>
              <a:ext uri="{FF2B5EF4-FFF2-40B4-BE49-F238E27FC236}">
                <a16:creationId xmlns:a16="http://schemas.microsoft.com/office/drawing/2014/main" id="{20CAE3AC-F242-4FE0-94EE-AA067BD9C6A3}"/>
              </a:ext>
            </a:extLst>
          </p:cNvPr>
          <p:cNvSpPr/>
          <p:nvPr/>
        </p:nvSpPr>
        <p:spPr>
          <a:xfrm rot="8041899">
            <a:off x="7270519" y="4709439"/>
            <a:ext cx="137742" cy="125870"/>
          </a:xfrm>
          <a:prstGeom prst="halfFrame">
            <a:avLst>
              <a:gd name="adj1" fmla="val 14245"/>
              <a:gd name="adj2" fmla="val 12776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37">
            <a:extLst>
              <a:ext uri="{FF2B5EF4-FFF2-40B4-BE49-F238E27FC236}">
                <a16:creationId xmlns:a16="http://schemas.microsoft.com/office/drawing/2014/main" id="{23A7BBDD-480A-4FA0-8864-F019BF29EE23}"/>
              </a:ext>
            </a:extLst>
          </p:cNvPr>
          <p:cNvSpPr/>
          <p:nvPr/>
        </p:nvSpPr>
        <p:spPr>
          <a:xfrm>
            <a:off x="6347109" y="2693380"/>
            <a:ext cx="584835" cy="584835"/>
          </a:xfrm>
          <a:custGeom>
            <a:avLst/>
            <a:gdLst/>
            <a:ahLst/>
            <a:cxnLst/>
            <a:rect l="l" t="t" r="r" b="b"/>
            <a:pathLst>
              <a:path w="584835" h="584835">
                <a:moveTo>
                  <a:pt x="292138" y="584276"/>
                </a:moveTo>
                <a:lnTo>
                  <a:pt x="339523" y="580452"/>
                </a:lnTo>
                <a:lnTo>
                  <a:pt x="384475" y="569382"/>
                </a:lnTo>
                <a:lnTo>
                  <a:pt x="426391" y="551667"/>
                </a:lnTo>
                <a:lnTo>
                  <a:pt x="464669" y="527909"/>
                </a:lnTo>
                <a:lnTo>
                  <a:pt x="498709" y="498709"/>
                </a:lnTo>
                <a:lnTo>
                  <a:pt x="527909" y="464669"/>
                </a:lnTo>
                <a:lnTo>
                  <a:pt x="551667" y="426391"/>
                </a:lnTo>
                <a:lnTo>
                  <a:pt x="569382" y="384475"/>
                </a:lnTo>
                <a:lnTo>
                  <a:pt x="580452" y="339523"/>
                </a:lnTo>
                <a:lnTo>
                  <a:pt x="584276" y="292138"/>
                </a:lnTo>
                <a:lnTo>
                  <a:pt x="580452" y="244752"/>
                </a:lnTo>
                <a:lnTo>
                  <a:pt x="569382" y="199800"/>
                </a:lnTo>
                <a:lnTo>
                  <a:pt x="551667" y="157884"/>
                </a:lnTo>
                <a:lnTo>
                  <a:pt x="527909" y="119606"/>
                </a:lnTo>
                <a:lnTo>
                  <a:pt x="498709" y="85566"/>
                </a:lnTo>
                <a:lnTo>
                  <a:pt x="464669" y="56366"/>
                </a:lnTo>
                <a:lnTo>
                  <a:pt x="426391" y="32608"/>
                </a:lnTo>
                <a:lnTo>
                  <a:pt x="384475" y="14893"/>
                </a:lnTo>
                <a:lnTo>
                  <a:pt x="339523" y="3823"/>
                </a:lnTo>
                <a:lnTo>
                  <a:pt x="292138" y="0"/>
                </a:lnTo>
                <a:lnTo>
                  <a:pt x="244752" y="3823"/>
                </a:lnTo>
                <a:lnTo>
                  <a:pt x="199800" y="14893"/>
                </a:lnTo>
                <a:lnTo>
                  <a:pt x="157884" y="32608"/>
                </a:lnTo>
                <a:lnTo>
                  <a:pt x="119606" y="56366"/>
                </a:lnTo>
                <a:lnTo>
                  <a:pt x="85566" y="85566"/>
                </a:lnTo>
                <a:lnTo>
                  <a:pt x="56366" y="119606"/>
                </a:lnTo>
                <a:lnTo>
                  <a:pt x="32608" y="157884"/>
                </a:lnTo>
                <a:lnTo>
                  <a:pt x="14893" y="199800"/>
                </a:lnTo>
                <a:lnTo>
                  <a:pt x="3823" y="244752"/>
                </a:lnTo>
                <a:lnTo>
                  <a:pt x="0" y="292138"/>
                </a:lnTo>
                <a:lnTo>
                  <a:pt x="3823" y="339523"/>
                </a:lnTo>
                <a:lnTo>
                  <a:pt x="14893" y="384475"/>
                </a:lnTo>
                <a:lnTo>
                  <a:pt x="32608" y="426391"/>
                </a:lnTo>
                <a:lnTo>
                  <a:pt x="56366" y="464669"/>
                </a:lnTo>
                <a:lnTo>
                  <a:pt x="85566" y="498709"/>
                </a:lnTo>
                <a:lnTo>
                  <a:pt x="119606" y="527909"/>
                </a:lnTo>
                <a:lnTo>
                  <a:pt x="157884" y="551667"/>
                </a:lnTo>
                <a:lnTo>
                  <a:pt x="199800" y="569382"/>
                </a:lnTo>
                <a:lnTo>
                  <a:pt x="244752" y="580452"/>
                </a:lnTo>
                <a:lnTo>
                  <a:pt x="292138" y="584276"/>
                </a:lnTo>
                <a:close/>
              </a:path>
            </a:pathLst>
          </a:custGeom>
          <a:ln w="14198"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6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32C7461-22C6-43F3-97E5-CE4B4C706B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09" y="2729333"/>
            <a:ext cx="326963" cy="326963"/>
          </a:xfrm>
          <a:prstGeom prst="rect">
            <a:avLst/>
          </a:prstGeom>
        </p:spPr>
      </p:pic>
      <p:sp>
        <p:nvSpPr>
          <p:cNvPr id="14" name="object 35">
            <a:extLst>
              <a:ext uri="{FF2B5EF4-FFF2-40B4-BE49-F238E27FC236}">
                <a16:creationId xmlns:a16="http://schemas.microsoft.com/office/drawing/2014/main" id="{B2B483F7-99D7-4A96-AE78-B871C2240303}"/>
              </a:ext>
            </a:extLst>
          </p:cNvPr>
          <p:cNvSpPr/>
          <p:nvPr/>
        </p:nvSpPr>
        <p:spPr>
          <a:xfrm>
            <a:off x="6443055" y="2952425"/>
            <a:ext cx="433070" cy="208915"/>
          </a:xfrm>
          <a:custGeom>
            <a:avLst/>
            <a:gdLst/>
            <a:ahLst/>
            <a:cxnLst/>
            <a:rect l="l" t="t" r="r" b="b"/>
            <a:pathLst>
              <a:path w="433069" h="208914">
                <a:moveTo>
                  <a:pt x="405320" y="208902"/>
                </a:moveTo>
                <a:lnTo>
                  <a:pt x="27393" y="208902"/>
                </a:lnTo>
                <a:lnTo>
                  <a:pt x="16732" y="206762"/>
                </a:lnTo>
                <a:lnTo>
                  <a:pt x="8024" y="200925"/>
                </a:lnTo>
                <a:lnTo>
                  <a:pt x="2153" y="192266"/>
                </a:lnTo>
                <a:lnTo>
                  <a:pt x="0" y="181660"/>
                </a:lnTo>
                <a:lnTo>
                  <a:pt x="0" y="176199"/>
                </a:lnTo>
                <a:lnTo>
                  <a:pt x="432714" y="176199"/>
                </a:lnTo>
                <a:lnTo>
                  <a:pt x="432714" y="181660"/>
                </a:lnTo>
                <a:lnTo>
                  <a:pt x="430562" y="192266"/>
                </a:lnTo>
                <a:lnTo>
                  <a:pt x="424694" y="200925"/>
                </a:lnTo>
                <a:lnTo>
                  <a:pt x="415987" y="206762"/>
                </a:lnTo>
                <a:lnTo>
                  <a:pt x="405320" y="208902"/>
                </a:lnTo>
              </a:path>
              <a:path w="433069" h="208914">
                <a:moveTo>
                  <a:pt x="0" y="176199"/>
                </a:moveTo>
                <a:lnTo>
                  <a:pt x="54559" y="130124"/>
                </a:lnTo>
                <a:lnTo>
                  <a:pt x="378155" y="130124"/>
                </a:lnTo>
                <a:lnTo>
                  <a:pt x="432714" y="176199"/>
                </a:lnTo>
              </a:path>
              <a:path w="433069" h="208914">
                <a:moveTo>
                  <a:pt x="378155" y="57137"/>
                </a:moveTo>
                <a:lnTo>
                  <a:pt x="378155" y="130124"/>
                </a:lnTo>
                <a:lnTo>
                  <a:pt x="54851" y="130124"/>
                </a:lnTo>
                <a:lnTo>
                  <a:pt x="54851" y="0"/>
                </a:lnTo>
              </a:path>
              <a:path w="433069" h="208914">
                <a:moveTo>
                  <a:pt x="341223" y="72263"/>
                </a:moveTo>
                <a:lnTo>
                  <a:pt x="341223" y="93383"/>
                </a:lnTo>
                <a:lnTo>
                  <a:pt x="91795" y="93383"/>
                </a:lnTo>
                <a:lnTo>
                  <a:pt x="91795" y="10922"/>
                </a:lnTo>
              </a:path>
            </a:pathLst>
          </a:custGeom>
          <a:ln w="12700"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6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2">
            <a:extLst>
              <a:ext uri="{FF2B5EF4-FFF2-40B4-BE49-F238E27FC236}">
                <a16:creationId xmlns:a16="http://schemas.microsoft.com/office/drawing/2014/main" id="{A9C87508-76C0-4CB4-9605-2E166180B5E4}"/>
              </a:ext>
            </a:extLst>
          </p:cNvPr>
          <p:cNvSpPr/>
          <p:nvPr/>
        </p:nvSpPr>
        <p:spPr>
          <a:xfrm>
            <a:off x="6347108" y="3670378"/>
            <a:ext cx="584835" cy="584835"/>
          </a:xfrm>
          <a:custGeom>
            <a:avLst/>
            <a:gdLst/>
            <a:ahLst/>
            <a:cxnLst/>
            <a:rect l="l" t="t" r="r" b="b"/>
            <a:pathLst>
              <a:path w="584835" h="584835">
                <a:moveTo>
                  <a:pt x="292138" y="584276"/>
                </a:moveTo>
                <a:lnTo>
                  <a:pt x="339523" y="580452"/>
                </a:lnTo>
                <a:lnTo>
                  <a:pt x="384475" y="569382"/>
                </a:lnTo>
                <a:lnTo>
                  <a:pt x="426391" y="551667"/>
                </a:lnTo>
                <a:lnTo>
                  <a:pt x="464669" y="527909"/>
                </a:lnTo>
                <a:lnTo>
                  <a:pt x="498709" y="498709"/>
                </a:lnTo>
                <a:lnTo>
                  <a:pt x="527909" y="464669"/>
                </a:lnTo>
                <a:lnTo>
                  <a:pt x="551667" y="426391"/>
                </a:lnTo>
                <a:lnTo>
                  <a:pt x="569382" y="384475"/>
                </a:lnTo>
                <a:lnTo>
                  <a:pt x="580452" y="339523"/>
                </a:lnTo>
                <a:lnTo>
                  <a:pt x="584276" y="292138"/>
                </a:lnTo>
                <a:lnTo>
                  <a:pt x="580452" y="244752"/>
                </a:lnTo>
                <a:lnTo>
                  <a:pt x="569382" y="199800"/>
                </a:lnTo>
                <a:lnTo>
                  <a:pt x="551667" y="157884"/>
                </a:lnTo>
                <a:lnTo>
                  <a:pt x="527909" y="119606"/>
                </a:lnTo>
                <a:lnTo>
                  <a:pt x="498709" y="85566"/>
                </a:lnTo>
                <a:lnTo>
                  <a:pt x="464669" y="56366"/>
                </a:lnTo>
                <a:lnTo>
                  <a:pt x="426391" y="32608"/>
                </a:lnTo>
                <a:lnTo>
                  <a:pt x="384475" y="14893"/>
                </a:lnTo>
                <a:lnTo>
                  <a:pt x="339523" y="3823"/>
                </a:lnTo>
                <a:lnTo>
                  <a:pt x="292138" y="0"/>
                </a:lnTo>
                <a:lnTo>
                  <a:pt x="244752" y="3823"/>
                </a:lnTo>
                <a:lnTo>
                  <a:pt x="199800" y="14893"/>
                </a:lnTo>
                <a:lnTo>
                  <a:pt x="157884" y="32608"/>
                </a:lnTo>
                <a:lnTo>
                  <a:pt x="119606" y="56366"/>
                </a:lnTo>
                <a:lnTo>
                  <a:pt x="85566" y="85566"/>
                </a:lnTo>
                <a:lnTo>
                  <a:pt x="56366" y="119606"/>
                </a:lnTo>
                <a:lnTo>
                  <a:pt x="32608" y="157884"/>
                </a:lnTo>
                <a:lnTo>
                  <a:pt x="14893" y="199800"/>
                </a:lnTo>
                <a:lnTo>
                  <a:pt x="3823" y="244752"/>
                </a:lnTo>
                <a:lnTo>
                  <a:pt x="0" y="292138"/>
                </a:lnTo>
                <a:lnTo>
                  <a:pt x="3823" y="339523"/>
                </a:lnTo>
                <a:lnTo>
                  <a:pt x="14893" y="384475"/>
                </a:lnTo>
                <a:lnTo>
                  <a:pt x="32608" y="426391"/>
                </a:lnTo>
                <a:lnTo>
                  <a:pt x="56366" y="464669"/>
                </a:lnTo>
                <a:lnTo>
                  <a:pt x="85566" y="498709"/>
                </a:lnTo>
                <a:lnTo>
                  <a:pt x="119606" y="527909"/>
                </a:lnTo>
                <a:lnTo>
                  <a:pt x="157884" y="551667"/>
                </a:lnTo>
                <a:lnTo>
                  <a:pt x="199800" y="569382"/>
                </a:lnTo>
                <a:lnTo>
                  <a:pt x="244752" y="580452"/>
                </a:lnTo>
                <a:lnTo>
                  <a:pt x="292138" y="584276"/>
                </a:lnTo>
                <a:close/>
              </a:path>
            </a:pathLst>
          </a:custGeom>
          <a:ln w="14198"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6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42">
            <a:extLst>
              <a:ext uri="{FF2B5EF4-FFF2-40B4-BE49-F238E27FC236}">
                <a16:creationId xmlns:a16="http://schemas.microsoft.com/office/drawing/2014/main" id="{4E769FC4-A412-4E1A-9EEA-7ECE0B20C368}"/>
              </a:ext>
            </a:extLst>
          </p:cNvPr>
          <p:cNvSpPr/>
          <p:nvPr/>
        </p:nvSpPr>
        <p:spPr>
          <a:xfrm>
            <a:off x="6367172" y="4647614"/>
            <a:ext cx="584835" cy="584835"/>
          </a:xfrm>
          <a:custGeom>
            <a:avLst/>
            <a:gdLst/>
            <a:ahLst/>
            <a:cxnLst/>
            <a:rect l="l" t="t" r="r" b="b"/>
            <a:pathLst>
              <a:path w="584835" h="584835">
                <a:moveTo>
                  <a:pt x="292138" y="584276"/>
                </a:moveTo>
                <a:lnTo>
                  <a:pt x="339523" y="580452"/>
                </a:lnTo>
                <a:lnTo>
                  <a:pt x="384475" y="569382"/>
                </a:lnTo>
                <a:lnTo>
                  <a:pt x="426391" y="551667"/>
                </a:lnTo>
                <a:lnTo>
                  <a:pt x="464669" y="527909"/>
                </a:lnTo>
                <a:lnTo>
                  <a:pt x="498709" y="498709"/>
                </a:lnTo>
                <a:lnTo>
                  <a:pt x="527909" y="464669"/>
                </a:lnTo>
                <a:lnTo>
                  <a:pt x="551667" y="426391"/>
                </a:lnTo>
                <a:lnTo>
                  <a:pt x="569382" y="384475"/>
                </a:lnTo>
                <a:lnTo>
                  <a:pt x="580452" y="339523"/>
                </a:lnTo>
                <a:lnTo>
                  <a:pt x="584276" y="292138"/>
                </a:lnTo>
                <a:lnTo>
                  <a:pt x="580452" y="244752"/>
                </a:lnTo>
                <a:lnTo>
                  <a:pt x="569382" y="199800"/>
                </a:lnTo>
                <a:lnTo>
                  <a:pt x="551667" y="157884"/>
                </a:lnTo>
                <a:lnTo>
                  <a:pt x="527909" y="119606"/>
                </a:lnTo>
                <a:lnTo>
                  <a:pt x="498709" y="85566"/>
                </a:lnTo>
                <a:lnTo>
                  <a:pt x="464669" y="56366"/>
                </a:lnTo>
                <a:lnTo>
                  <a:pt x="426391" y="32608"/>
                </a:lnTo>
                <a:lnTo>
                  <a:pt x="384475" y="14893"/>
                </a:lnTo>
                <a:lnTo>
                  <a:pt x="339523" y="3823"/>
                </a:lnTo>
                <a:lnTo>
                  <a:pt x="292138" y="0"/>
                </a:lnTo>
                <a:lnTo>
                  <a:pt x="244752" y="3823"/>
                </a:lnTo>
                <a:lnTo>
                  <a:pt x="199800" y="14893"/>
                </a:lnTo>
                <a:lnTo>
                  <a:pt x="157884" y="32608"/>
                </a:lnTo>
                <a:lnTo>
                  <a:pt x="119606" y="56366"/>
                </a:lnTo>
                <a:lnTo>
                  <a:pt x="85566" y="85566"/>
                </a:lnTo>
                <a:lnTo>
                  <a:pt x="56366" y="119606"/>
                </a:lnTo>
                <a:lnTo>
                  <a:pt x="32608" y="157884"/>
                </a:lnTo>
                <a:lnTo>
                  <a:pt x="14893" y="199800"/>
                </a:lnTo>
                <a:lnTo>
                  <a:pt x="3823" y="244752"/>
                </a:lnTo>
                <a:lnTo>
                  <a:pt x="0" y="292138"/>
                </a:lnTo>
                <a:lnTo>
                  <a:pt x="3823" y="339523"/>
                </a:lnTo>
                <a:lnTo>
                  <a:pt x="14893" y="384475"/>
                </a:lnTo>
                <a:lnTo>
                  <a:pt x="32608" y="426391"/>
                </a:lnTo>
                <a:lnTo>
                  <a:pt x="56366" y="464669"/>
                </a:lnTo>
                <a:lnTo>
                  <a:pt x="85566" y="498709"/>
                </a:lnTo>
                <a:lnTo>
                  <a:pt x="119606" y="527909"/>
                </a:lnTo>
                <a:lnTo>
                  <a:pt x="157884" y="551667"/>
                </a:lnTo>
                <a:lnTo>
                  <a:pt x="199800" y="569382"/>
                </a:lnTo>
                <a:lnTo>
                  <a:pt x="244752" y="580452"/>
                </a:lnTo>
                <a:lnTo>
                  <a:pt x="292138" y="584276"/>
                </a:lnTo>
                <a:close/>
              </a:path>
            </a:pathLst>
          </a:custGeom>
          <a:ln w="14198"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6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41">
            <a:extLst>
              <a:ext uri="{FF2B5EF4-FFF2-40B4-BE49-F238E27FC236}">
                <a16:creationId xmlns:a16="http://schemas.microsoft.com/office/drawing/2014/main" id="{2C1DFB1D-1A2C-4E1E-AA80-9590115C714A}"/>
              </a:ext>
            </a:extLst>
          </p:cNvPr>
          <p:cNvSpPr/>
          <p:nvPr/>
        </p:nvSpPr>
        <p:spPr>
          <a:xfrm>
            <a:off x="6451247" y="3748989"/>
            <a:ext cx="376555" cy="349885"/>
          </a:xfrm>
          <a:custGeom>
            <a:avLst/>
            <a:gdLst/>
            <a:ahLst/>
            <a:cxnLst/>
            <a:rect l="l" t="t" r="r" b="b"/>
            <a:pathLst>
              <a:path w="376554" h="349885">
                <a:moveTo>
                  <a:pt x="32740" y="144208"/>
                </a:moveTo>
                <a:lnTo>
                  <a:pt x="32740" y="70523"/>
                </a:lnTo>
                <a:lnTo>
                  <a:pt x="35325" y="56965"/>
                </a:lnTo>
                <a:lnTo>
                  <a:pt x="42362" y="45859"/>
                </a:lnTo>
                <a:lnTo>
                  <a:pt x="52773" y="38354"/>
                </a:lnTo>
                <a:lnTo>
                  <a:pt x="65481" y="35598"/>
                </a:lnTo>
                <a:lnTo>
                  <a:pt x="130975" y="35598"/>
                </a:lnTo>
                <a:lnTo>
                  <a:pt x="245579" y="35598"/>
                </a:lnTo>
                <a:lnTo>
                  <a:pt x="311061" y="35598"/>
                </a:lnTo>
                <a:lnTo>
                  <a:pt x="323774" y="38354"/>
                </a:lnTo>
                <a:lnTo>
                  <a:pt x="334184" y="45859"/>
                </a:lnTo>
                <a:lnTo>
                  <a:pt x="341218" y="56965"/>
                </a:lnTo>
                <a:lnTo>
                  <a:pt x="343801" y="70523"/>
                </a:lnTo>
                <a:lnTo>
                  <a:pt x="343801" y="144208"/>
                </a:lnTo>
              </a:path>
              <a:path w="376554" h="349885">
                <a:moveTo>
                  <a:pt x="188277" y="88696"/>
                </a:moveTo>
                <a:lnTo>
                  <a:pt x="302399" y="88023"/>
                </a:lnTo>
                <a:lnTo>
                  <a:pt x="307860" y="87998"/>
                </a:lnTo>
                <a:lnTo>
                  <a:pt x="313016" y="90893"/>
                </a:lnTo>
                <a:lnTo>
                  <a:pt x="352059" y="160912"/>
                </a:lnTo>
                <a:lnTo>
                  <a:pt x="369259" y="204262"/>
                </a:lnTo>
                <a:lnTo>
                  <a:pt x="376555" y="245097"/>
                </a:lnTo>
                <a:lnTo>
                  <a:pt x="370859" y="286624"/>
                </a:lnTo>
                <a:lnTo>
                  <a:pt x="354034" y="319836"/>
                </a:lnTo>
                <a:lnTo>
                  <a:pt x="326470" y="341866"/>
                </a:lnTo>
                <a:lnTo>
                  <a:pt x="288556" y="349846"/>
                </a:lnTo>
                <a:lnTo>
                  <a:pt x="188277" y="349846"/>
                </a:lnTo>
                <a:lnTo>
                  <a:pt x="87998" y="349846"/>
                </a:lnTo>
                <a:lnTo>
                  <a:pt x="50079" y="341866"/>
                </a:lnTo>
                <a:lnTo>
                  <a:pt x="22515" y="319836"/>
                </a:lnTo>
                <a:lnTo>
                  <a:pt x="5693" y="286624"/>
                </a:lnTo>
                <a:lnTo>
                  <a:pt x="0" y="245097"/>
                </a:lnTo>
                <a:lnTo>
                  <a:pt x="7293" y="204262"/>
                </a:lnTo>
                <a:lnTo>
                  <a:pt x="24488" y="160912"/>
                </a:lnTo>
                <a:lnTo>
                  <a:pt x="44555" y="122310"/>
                </a:lnTo>
                <a:lnTo>
                  <a:pt x="68668" y="87998"/>
                </a:lnTo>
                <a:lnTo>
                  <a:pt x="74142" y="88023"/>
                </a:lnTo>
                <a:lnTo>
                  <a:pt x="188277" y="88696"/>
                </a:lnTo>
              </a:path>
              <a:path w="376554" h="349885">
                <a:moveTo>
                  <a:pt x="218300" y="0"/>
                </a:moveTo>
                <a:lnTo>
                  <a:pt x="245579" y="35598"/>
                </a:lnTo>
              </a:path>
              <a:path w="376554" h="349885">
                <a:moveTo>
                  <a:pt x="158242" y="0"/>
                </a:moveTo>
                <a:lnTo>
                  <a:pt x="130975" y="35598"/>
                </a:lnTo>
              </a:path>
            </a:pathLst>
          </a:custGeom>
          <a:ln w="17780"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6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710EFB1-492A-4BE5-8254-8E9E15B814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785" y="4782597"/>
            <a:ext cx="320287" cy="37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53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4E79"/>
          </a:solidFill>
          <a:ln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"/>
          <p:cNvSpPr txBox="1"/>
          <p:nvPr/>
        </p:nvSpPr>
        <p:spPr>
          <a:xfrm>
            <a:off x="795559" y="779105"/>
            <a:ext cx="4882227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ПРЕФЕРЕНЦИИ ДЛЯ РЕЗИДЕНТОВ АЗРФ</a:t>
            </a:r>
          </a:p>
        </p:txBody>
      </p:sp>
      <p:sp>
        <p:nvSpPr>
          <p:cNvPr id="43" name="object 5"/>
          <p:cNvSpPr txBox="1"/>
          <p:nvPr/>
        </p:nvSpPr>
        <p:spPr>
          <a:xfrm>
            <a:off x="1367734" y="3693693"/>
            <a:ext cx="3191937" cy="6606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проверок  только по согласованию  с Минвостокразвития</a:t>
            </a: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сокращенные сроки</a:t>
            </a:r>
          </a:p>
        </p:txBody>
      </p:sp>
      <p:sp>
        <p:nvSpPr>
          <p:cNvPr id="44" name="object 6"/>
          <p:cNvSpPr txBox="1"/>
          <p:nvPr/>
        </p:nvSpPr>
        <p:spPr>
          <a:xfrm>
            <a:off x="5539115" y="3693693"/>
            <a:ext cx="2317537" cy="649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Упрощенный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общественных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слушаний</a:t>
            </a:r>
            <a:endParaRPr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bject 8"/>
          <p:cNvSpPr txBox="1"/>
          <p:nvPr/>
        </p:nvSpPr>
        <p:spPr>
          <a:xfrm>
            <a:off x="1363422" y="4891506"/>
            <a:ext cx="3094855" cy="649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Одновременное  осуществление  экологической экспертизы  и государственной  экспертизы ПСД</a:t>
            </a:r>
          </a:p>
        </p:txBody>
      </p:sp>
      <p:sp>
        <p:nvSpPr>
          <p:cNvPr id="46" name="object 9"/>
          <p:cNvSpPr txBox="1"/>
          <p:nvPr/>
        </p:nvSpPr>
        <p:spPr>
          <a:xfrm>
            <a:off x="9094389" y="3697179"/>
            <a:ext cx="1822224" cy="6606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 земельных  участков</a:t>
            </a: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торгов</a:t>
            </a:r>
          </a:p>
        </p:txBody>
      </p:sp>
      <p:sp>
        <p:nvSpPr>
          <p:cNvPr id="47" name="object 10"/>
          <p:cNvSpPr txBox="1"/>
          <p:nvPr/>
        </p:nvSpPr>
        <p:spPr>
          <a:xfrm>
            <a:off x="5558171" y="4893613"/>
            <a:ext cx="2583351" cy="10746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465">
              <a:lnSpc>
                <a:spcPct val="114599"/>
              </a:lnSpc>
              <a:spcBef>
                <a:spcPts val="100"/>
              </a:spcBef>
            </a:pP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Управляющая компания  вправе представлять</a:t>
            </a:r>
          </a:p>
          <a:p>
            <a:pPr marL="12700" marR="5080">
              <a:lnSpc>
                <a:spcPct val="114599"/>
              </a:lnSpc>
            </a:pP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защищать интересы  обратившихся к ней  резидентов АЗРФ в суде</a:t>
            </a:r>
          </a:p>
        </p:txBody>
      </p:sp>
      <p:sp>
        <p:nvSpPr>
          <p:cNvPr id="48" name="object 7"/>
          <p:cNvSpPr txBox="1"/>
          <p:nvPr/>
        </p:nvSpPr>
        <p:spPr>
          <a:xfrm>
            <a:off x="5526321" y="2133428"/>
            <a:ext cx="2647050" cy="10746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Субсидирование процентной ставки в размере 1,5 ключевых ставок ЦБ,  но не более 9%. Стоимость кредитов для заемщиков – от 2% годовых</a:t>
            </a:r>
          </a:p>
        </p:txBody>
      </p:sp>
      <p:sp>
        <p:nvSpPr>
          <p:cNvPr id="49" name="object 9"/>
          <p:cNvSpPr txBox="1"/>
          <p:nvPr/>
        </p:nvSpPr>
        <p:spPr>
          <a:xfrm>
            <a:off x="1369373" y="2145080"/>
            <a:ext cx="3232195" cy="631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субсидии из Федерального бюджета на осуществление  капитальных вложений в объекты инфраструктуры</a:t>
            </a:r>
          </a:p>
        </p:txBody>
      </p:sp>
      <p:sp>
        <p:nvSpPr>
          <p:cNvPr id="50" name="object 9"/>
          <p:cNvSpPr txBox="1"/>
          <p:nvPr/>
        </p:nvSpPr>
        <p:spPr>
          <a:xfrm>
            <a:off x="9132118" y="2145080"/>
            <a:ext cx="2002977" cy="4195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Процедура свободной таможенной зоны</a:t>
            </a:r>
            <a:endParaRPr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1404563" y="3508660"/>
            <a:ext cx="3053714" cy="1572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bject 3"/>
          <p:cNvSpPr/>
          <p:nvPr/>
        </p:nvSpPr>
        <p:spPr>
          <a:xfrm>
            <a:off x="8461580" y="1841006"/>
            <a:ext cx="632809" cy="431047"/>
          </a:xfrm>
          <a:custGeom>
            <a:avLst/>
            <a:gdLst/>
            <a:ahLst/>
            <a:cxnLst/>
            <a:rect l="l" t="t" r="r" b="b"/>
            <a:pathLst>
              <a:path w="824865" h="530860">
                <a:moveTo>
                  <a:pt x="68668" y="301396"/>
                </a:moveTo>
                <a:lnTo>
                  <a:pt x="0" y="261531"/>
                </a:lnTo>
                <a:lnTo>
                  <a:pt x="149072" y="1866"/>
                </a:lnTo>
                <a:lnTo>
                  <a:pt x="217741" y="41732"/>
                </a:lnTo>
                <a:lnTo>
                  <a:pt x="68668" y="301396"/>
                </a:lnTo>
                <a:close/>
              </a:path>
              <a:path w="824865" h="530860">
                <a:moveTo>
                  <a:pt x="156832" y="381127"/>
                </a:moveTo>
                <a:lnTo>
                  <a:pt x="147967" y="373913"/>
                </a:lnTo>
                <a:lnTo>
                  <a:pt x="140756" y="365141"/>
                </a:lnTo>
                <a:lnTo>
                  <a:pt x="137558" y="354641"/>
                </a:lnTo>
                <a:lnTo>
                  <a:pt x="138511" y="343702"/>
                </a:lnTo>
                <a:lnTo>
                  <a:pt x="143751" y="333616"/>
                </a:lnTo>
                <a:lnTo>
                  <a:pt x="162306" y="310578"/>
                </a:lnTo>
                <a:lnTo>
                  <a:pt x="171023" y="303331"/>
                </a:lnTo>
                <a:lnTo>
                  <a:pt x="181462" y="300120"/>
                </a:lnTo>
                <a:lnTo>
                  <a:pt x="192336" y="301080"/>
                </a:lnTo>
                <a:lnTo>
                  <a:pt x="202361" y="306349"/>
                </a:lnTo>
                <a:lnTo>
                  <a:pt x="211239" y="313563"/>
                </a:lnTo>
                <a:lnTo>
                  <a:pt x="218441" y="322336"/>
                </a:lnTo>
                <a:lnTo>
                  <a:pt x="221632" y="332838"/>
                </a:lnTo>
                <a:lnTo>
                  <a:pt x="220677" y="343773"/>
                </a:lnTo>
                <a:lnTo>
                  <a:pt x="215442" y="353847"/>
                </a:lnTo>
                <a:lnTo>
                  <a:pt x="196888" y="376897"/>
                </a:lnTo>
                <a:lnTo>
                  <a:pt x="188168" y="384145"/>
                </a:lnTo>
                <a:lnTo>
                  <a:pt x="177726" y="387356"/>
                </a:lnTo>
                <a:lnTo>
                  <a:pt x="166852" y="386395"/>
                </a:lnTo>
                <a:lnTo>
                  <a:pt x="156832" y="381127"/>
                </a:lnTo>
                <a:close/>
              </a:path>
              <a:path w="824865" h="530860">
                <a:moveTo>
                  <a:pt x="208330" y="426872"/>
                </a:moveTo>
                <a:lnTo>
                  <a:pt x="199466" y="419658"/>
                </a:lnTo>
                <a:lnTo>
                  <a:pt x="192256" y="410885"/>
                </a:lnTo>
                <a:lnTo>
                  <a:pt x="189061" y="400383"/>
                </a:lnTo>
                <a:lnTo>
                  <a:pt x="190015" y="389447"/>
                </a:lnTo>
                <a:lnTo>
                  <a:pt x="195249" y="379374"/>
                </a:lnTo>
                <a:lnTo>
                  <a:pt x="252158" y="308698"/>
                </a:lnTo>
                <a:lnTo>
                  <a:pt x="260872" y="301444"/>
                </a:lnTo>
                <a:lnTo>
                  <a:pt x="271314" y="298229"/>
                </a:lnTo>
                <a:lnTo>
                  <a:pt x="282192" y="299188"/>
                </a:lnTo>
                <a:lnTo>
                  <a:pt x="292214" y="304457"/>
                </a:lnTo>
                <a:lnTo>
                  <a:pt x="301078" y="311683"/>
                </a:lnTo>
                <a:lnTo>
                  <a:pt x="308288" y="320444"/>
                </a:lnTo>
                <a:lnTo>
                  <a:pt x="311483" y="330944"/>
                </a:lnTo>
                <a:lnTo>
                  <a:pt x="310530" y="341885"/>
                </a:lnTo>
                <a:lnTo>
                  <a:pt x="305295" y="351967"/>
                </a:lnTo>
                <a:lnTo>
                  <a:pt x="248386" y="422630"/>
                </a:lnTo>
                <a:lnTo>
                  <a:pt x="239666" y="429885"/>
                </a:lnTo>
                <a:lnTo>
                  <a:pt x="229225" y="433100"/>
                </a:lnTo>
                <a:lnTo>
                  <a:pt x="218350" y="432140"/>
                </a:lnTo>
                <a:lnTo>
                  <a:pt x="208330" y="426872"/>
                </a:lnTo>
                <a:close/>
              </a:path>
              <a:path w="824865" h="530860">
                <a:moveTo>
                  <a:pt x="258635" y="473519"/>
                </a:moveTo>
                <a:lnTo>
                  <a:pt x="249770" y="466280"/>
                </a:lnTo>
                <a:lnTo>
                  <a:pt x="242561" y="457521"/>
                </a:lnTo>
                <a:lnTo>
                  <a:pt x="239368" y="447025"/>
                </a:lnTo>
                <a:lnTo>
                  <a:pt x="240325" y="436089"/>
                </a:lnTo>
                <a:lnTo>
                  <a:pt x="245567" y="426008"/>
                </a:lnTo>
                <a:lnTo>
                  <a:pt x="293268" y="366750"/>
                </a:lnTo>
                <a:lnTo>
                  <a:pt x="301988" y="359503"/>
                </a:lnTo>
                <a:lnTo>
                  <a:pt x="312431" y="356290"/>
                </a:lnTo>
                <a:lnTo>
                  <a:pt x="323309" y="357247"/>
                </a:lnTo>
                <a:lnTo>
                  <a:pt x="333336" y="362508"/>
                </a:lnTo>
                <a:lnTo>
                  <a:pt x="342201" y="369735"/>
                </a:lnTo>
                <a:lnTo>
                  <a:pt x="349405" y="378506"/>
                </a:lnTo>
                <a:lnTo>
                  <a:pt x="352599" y="389007"/>
                </a:lnTo>
                <a:lnTo>
                  <a:pt x="351645" y="399946"/>
                </a:lnTo>
                <a:lnTo>
                  <a:pt x="346405" y="410032"/>
                </a:lnTo>
                <a:lnTo>
                  <a:pt x="298691" y="469277"/>
                </a:lnTo>
                <a:lnTo>
                  <a:pt x="289976" y="476525"/>
                </a:lnTo>
                <a:lnTo>
                  <a:pt x="279534" y="479737"/>
                </a:lnTo>
                <a:lnTo>
                  <a:pt x="268657" y="478780"/>
                </a:lnTo>
                <a:lnTo>
                  <a:pt x="258635" y="473519"/>
                </a:lnTo>
                <a:close/>
              </a:path>
              <a:path w="824865" h="530860">
                <a:moveTo>
                  <a:pt x="313093" y="515581"/>
                </a:moveTo>
                <a:lnTo>
                  <a:pt x="304228" y="508355"/>
                </a:lnTo>
                <a:lnTo>
                  <a:pt x="297018" y="499594"/>
                </a:lnTo>
                <a:lnTo>
                  <a:pt x="293824" y="489094"/>
                </a:lnTo>
                <a:lnTo>
                  <a:pt x="294777" y="478153"/>
                </a:lnTo>
                <a:lnTo>
                  <a:pt x="300012" y="468071"/>
                </a:lnTo>
                <a:lnTo>
                  <a:pt x="335241" y="424332"/>
                </a:lnTo>
                <a:lnTo>
                  <a:pt x="343961" y="417077"/>
                </a:lnTo>
                <a:lnTo>
                  <a:pt x="354403" y="413864"/>
                </a:lnTo>
                <a:lnTo>
                  <a:pt x="365277" y="414827"/>
                </a:lnTo>
                <a:lnTo>
                  <a:pt x="375297" y="420103"/>
                </a:lnTo>
                <a:lnTo>
                  <a:pt x="384162" y="427316"/>
                </a:lnTo>
                <a:lnTo>
                  <a:pt x="391371" y="436077"/>
                </a:lnTo>
                <a:lnTo>
                  <a:pt x="394566" y="446578"/>
                </a:lnTo>
                <a:lnTo>
                  <a:pt x="393613" y="457518"/>
                </a:lnTo>
                <a:lnTo>
                  <a:pt x="388378" y="467601"/>
                </a:lnTo>
                <a:lnTo>
                  <a:pt x="353148" y="511340"/>
                </a:lnTo>
                <a:lnTo>
                  <a:pt x="344434" y="518592"/>
                </a:lnTo>
                <a:lnTo>
                  <a:pt x="333992" y="521804"/>
                </a:lnTo>
                <a:lnTo>
                  <a:pt x="323114" y="520844"/>
                </a:lnTo>
                <a:lnTo>
                  <a:pt x="313093" y="515581"/>
                </a:lnTo>
                <a:close/>
              </a:path>
              <a:path w="824865" h="530860">
                <a:moveTo>
                  <a:pt x="372440" y="487400"/>
                </a:moveTo>
                <a:lnTo>
                  <a:pt x="430834" y="520712"/>
                </a:lnTo>
                <a:lnTo>
                  <a:pt x="465027" y="530723"/>
                </a:lnTo>
                <a:lnTo>
                  <a:pt x="488274" y="516450"/>
                </a:lnTo>
                <a:lnTo>
                  <a:pt x="513829" y="476910"/>
                </a:lnTo>
              </a:path>
              <a:path w="824865" h="530860">
                <a:moveTo>
                  <a:pt x="419823" y="430250"/>
                </a:moveTo>
                <a:lnTo>
                  <a:pt x="475802" y="465705"/>
                </a:lnTo>
                <a:lnTo>
                  <a:pt x="507180" y="482384"/>
                </a:lnTo>
                <a:lnTo>
                  <a:pt x="525404" y="484660"/>
                </a:lnTo>
                <a:lnTo>
                  <a:pt x="541921" y="476910"/>
                </a:lnTo>
                <a:lnTo>
                  <a:pt x="556929" y="466164"/>
                </a:lnTo>
                <a:lnTo>
                  <a:pt x="564635" y="455931"/>
                </a:lnTo>
                <a:lnTo>
                  <a:pt x="567474" y="445301"/>
                </a:lnTo>
                <a:lnTo>
                  <a:pt x="567880" y="433362"/>
                </a:lnTo>
              </a:path>
              <a:path w="824865" h="530860">
                <a:moveTo>
                  <a:pt x="99237" y="248158"/>
                </a:moveTo>
                <a:lnTo>
                  <a:pt x="155511" y="319011"/>
                </a:lnTo>
              </a:path>
              <a:path w="824865" h="530860">
                <a:moveTo>
                  <a:pt x="457149" y="365658"/>
                </a:moveTo>
                <a:lnTo>
                  <a:pt x="547626" y="443256"/>
                </a:lnTo>
                <a:lnTo>
                  <a:pt x="594088" y="470331"/>
                </a:lnTo>
                <a:lnTo>
                  <a:pt x="611205" y="447972"/>
                </a:lnTo>
                <a:lnTo>
                  <a:pt x="613651" y="377266"/>
                </a:lnTo>
              </a:path>
              <a:path w="824865" h="530860">
                <a:moveTo>
                  <a:pt x="606831" y="39865"/>
                </a:moveTo>
                <a:lnTo>
                  <a:pt x="675500" y="0"/>
                </a:lnTo>
                <a:lnTo>
                  <a:pt x="824572" y="259664"/>
                </a:lnTo>
                <a:lnTo>
                  <a:pt x="755904" y="299542"/>
                </a:lnTo>
                <a:lnTo>
                  <a:pt x="606831" y="39865"/>
                </a:lnTo>
                <a:close/>
              </a:path>
              <a:path w="824865" h="530860">
                <a:moveTo>
                  <a:pt x="490778" y="300939"/>
                </a:moveTo>
                <a:lnTo>
                  <a:pt x="569038" y="363000"/>
                </a:lnTo>
                <a:lnTo>
                  <a:pt x="612463" y="391614"/>
                </a:lnTo>
                <a:lnTo>
                  <a:pt x="636657" y="393915"/>
                </a:lnTo>
                <a:lnTo>
                  <a:pt x="657225" y="377037"/>
                </a:lnTo>
                <a:lnTo>
                  <a:pt x="686210" y="351986"/>
                </a:lnTo>
                <a:lnTo>
                  <a:pt x="692896" y="334359"/>
                </a:lnTo>
                <a:lnTo>
                  <a:pt x="674602" y="315808"/>
                </a:lnTo>
                <a:lnTo>
                  <a:pt x="628650" y="287985"/>
                </a:lnTo>
                <a:lnTo>
                  <a:pt x="561326" y="247031"/>
                </a:lnTo>
                <a:lnTo>
                  <a:pt x="492104" y="202734"/>
                </a:lnTo>
                <a:lnTo>
                  <a:pt x="438052" y="167246"/>
                </a:lnTo>
                <a:lnTo>
                  <a:pt x="416242" y="152717"/>
                </a:lnTo>
                <a:lnTo>
                  <a:pt x="379818" y="162293"/>
                </a:lnTo>
                <a:lnTo>
                  <a:pt x="362036" y="189615"/>
                </a:lnTo>
                <a:lnTo>
                  <a:pt x="347287" y="204565"/>
                </a:lnTo>
                <a:lnTo>
                  <a:pt x="327633" y="212399"/>
                </a:lnTo>
                <a:lnTo>
                  <a:pt x="295135" y="218376"/>
                </a:lnTo>
                <a:lnTo>
                  <a:pt x="283631" y="217172"/>
                </a:lnTo>
                <a:lnTo>
                  <a:pt x="274783" y="210699"/>
                </a:lnTo>
                <a:lnTo>
                  <a:pt x="270050" y="200749"/>
                </a:lnTo>
                <a:lnTo>
                  <a:pt x="270891" y="189115"/>
                </a:lnTo>
                <a:lnTo>
                  <a:pt x="293228" y="143038"/>
                </a:lnTo>
                <a:lnTo>
                  <a:pt x="340588" y="83959"/>
                </a:lnTo>
                <a:lnTo>
                  <a:pt x="371164" y="59355"/>
                </a:lnTo>
                <a:lnTo>
                  <a:pt x="400270" y="49863"/>
                </a:lnTo>
                <a:lnTo>
                  <a:pt x="444928" y="54320"/>
                </a:lnTo>
                <a:lnTo>
                  <a:pt x="522160" y="71564"/>
                </a:lnTo>
                <a:lnTo>
                  <a:pt x="554551" y="79605"/>
                </a:lnTo>
                <a:lnTo>
                  <a:pt x="580844" y="85921"/>
                </a:lnTo>
                <a:lnTo>
                  <a:pt x="604417" y="86609"/>
                </a:lnTo>
                <a:lnTo>
                  <a:pt x="628650" y="77762"/>
                </a:lnTo>
              </a:path>
              <a:path w="824865" h="530860">
                <a:moveTo>
                  <a:pt x="734428" y="262140"/>
                </a:moveTo>
                <a:lnTo>
                  <a:pt x="695819" y="292382"/>
                </a:lnTo>
                <a:lnTo>
                  <a:pt x="675590" y="308146"/>
                </a:lnTo>
                <a:lnTo>
                  <a:pt x="667118" y="314547"/>
                </a:lnTo>
                <a:lnTo>
                  <a:pt x="663778" y="316699"/>
                </a:lnTo>
              </a:path>
              <a:path w="824865" h="530860">
                <a:moveTo>
                  <a:pt x="202158" y="68859"/>
                </a:moveTo>
                <a:lnTo>
                  <a:pt x="239507" y="95562"/>
                </a:lnTo>
                <a:lnTo>
                  <a:pt x="263918" y="108750"/>
                </a:lnTo>
                <a:lnTo>
                  <a:pt x="286158" y="112279"/>
                </a:lnTo>
                <a:lnTo>
                  <a:pt x="316992" y="110007"/>
                </a:lnTo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bject 24"/>
          <p:cNvSpPr/>
          <p:nvPr/>
        </p:nvSpPr>
        <p:spPr>
          <a:xfrm>
            <a:off x="665543" y="4573263"/>
            <a:ext cx="387674" cy="484814"/>
          </a:xfrm>
          <a:custGeom>
            <a:avLst/>
            <a:gdLst/>
            <a:ahLst/>
            <a:cxnLst/>
            <a:rect l="l" t="t" r="r" b="b"/>
            <a:pathLst>
              <a:path w="512445" h="796925">
                <a:moveTo>
                  <a:pt x="207391" y="50711"/>
                </a:moveTo>
                <a:lnTo>
                  <a:pt x="211365" y="30973"/>
                </a:lnTo>
                <a:lnTo>
                  <a:pt x="222203" y="14854"/>
                </a:lnTo>
                <a:lnTo>
                  <a:pt x="238278" y="3985"/>
                </a:lnTo>
                <a:lnTo>
                  <a:pt x="257962" y="0"/>
                </a:lnTo>
                <a:lnTo>
                  <a:pt x="277646" y="3985"/>
                </a:lnTo>
                <a:lnTo>
                  <a:pt x="293720" y="14854"/>
                </a:lnTo>
                <a:lnTo>
                  <a:pt x="304559" y="30973"/>
                </a:lnTo>
                <a:lnTo>
                  <a:pt x="308533" y="50711"/>
                </a:lnTo>
              </a:path>
              <a:path w="512445" h="796925">
                <a:moveTo>
                  <a:pt x="391502" y="179908"/>
                </a:moveTo>
                <a:lnTo>
                  <a:pt x="124421" y="179908"/>
                </a:lnTo>
                <a:lnTo>
                  <a:pt x="124421" y="88328"/>
                </a:lnTo>
                <a:lnTo>
                  <a:pt x="391502" y="88328"/>
                </a:lnTo>
                <a:lnTo>
                  <a:pt x="391502" y="179908"/>
                </a:lnTo>
                <a:close/>
              </a:path>
              <a:path w="512445" h="796925">
                <a:moveTo>
                  <a:pt x="438797" y="117767"/>
                </a:moveTo>
                <a:lnTo>
                  <a:pt x="512203" y="117767"/>
                </a:lnTo>
                <a:lnTo>
                  <a:pt x="512203" y="796505"/>
                </a:lnTo>
                <a:lnTo>
                  <a:pt x="0" y="796505"/>
                </a:lnTo>
                <a:lnTo>
                  <a:pt x="0" y="117767"/>
                </a:lnTo>
                <a:lnTo>
                  <a:pt x="68021" y="117767"/>
                </a:lnTo>
              </a:path>
              <a:path w="512445" h="796925">
                <a:moveTo>
                  <a:pt x="145796" y="488035"/>
                </a:moveTo>
                <a:lnTo>
                  <a:pt x="217322" y="559752"/>
                </a:lnTo>
                <a:lnTo>
                  <a:pt x="391502" y="385102"/>
                </a:lnTo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bject 25"/>
          <p:cNvSpPr/>
          <p:nvPr/>
        </p:nvSpPr>
        <p:spPr>
          <a:xfrm>
            <a:off x="665542" y="3337560"/>
            <a:ext cx="503125" cy="544807"/>
          </a:xfrm>
          <a:custGeom>
            <a:avLst/>
            <a:gdLst/>
            <a:ahLst/>
            <a:cxnLst/>
            <a:rect l="l" t="t" r="r" b="b"/>
            <a:pathLst>
              <a:path w="667384" h="675005">
                <a:moveTo>
                  <a:pt x="0" y="118757"/>
                </a:moveTo>
                <a:lnTo>
                  <a:pt x="119380" y="0"/>
                </a:lnTo>
              </a:path>
              <a:path w="667384" h="675005">
                <a:moveTo>
                  <a:pt x="119380" y="0"/>
                </a:moveTo>
                <a:lnTo>
                  <a:pt x="119380" y="118935"/>
                </a:lnTo>
                <a:lnTo>
                  <a:pt x="0" y="118757"/>
                </a:lnTo>
              </a:path>
              <a:path w="667384" h="675005">
                <a:moveTo>
                  <a:pt x="431050" y="513867"/>
                </a:moveTo>
                <a:lnTo>
                  <a:pt x="377444" y="524217"/>
                </a:lnTo>
                <a:lnTo>
                  <a:pt x="387845" y="470890"/>
                </a:lnTo>
                <a:lnTo>
                  <a:pt x="576681" y="283032"/>
                </a:lnTo>
                <a:lnTo>
                  <a:pt x="619887" y="326009"/>
                </a:lnTo>
                <a:lnTo>
                  <a:pt x="431050" y="513867"/>
                </a:lnTo>
                <a:close/>
              </a:path>
              <a:path w="667384" h="675005">
                <a:moveTo>
                  <a:pt x="641489" y="304520"/>
                </a:moveTo>
                <a:lnTo>
                  <a:pt x="598284" y="261543"/>
                </a:lnTo>
                <a:lnTo>
                  <a:pt x="623887" y="236054"/>
                </a:lnTo>
                <a:lnTo>
                  <a:pt x="667092" y="279044"/>
                </a:lnTo>
                <a:lnTo>
                  <a:pt x="641489" y="304520"/>
                </a:lnTo>
                <a:close/>
              </a:path>
              <a:path w="667384" h="675005">
                <a:moveTo>
                  <a:pt x="598284" y="304520"/>
                </a:moveTo>
                <a:lnTo>
                  <a:pt x="520306" y="382092"/>
                </a:lnTo>
              </a:path>
              <a:path w="667384" h="675005">
                <a:moveTo>
                  <a:pt x="387845" y="470890"/>
                </a:moveTo>
                <a:lnTo>
                  <a:pt x="431050" y="513867"/>
                </a:lnTo>
              </a:path>
              <a:path w="667384" h="675005">
                <a:moveTo>
                  <a:pt x="85610" y="249567"/>
                </a:moveTo>
                <a:lnTo>
                  <a:pt x="394017" y="249567"/>
                </a:lnTo>
              </a:path>
              <a:path w="667384" h="675005">
                <a:moveTo>
                  <a:pt x="85610" y="323659"/>
                </a:moveTo>
                <a:lnTo>
                  <a:pt x="394017" y="323659"/>
                </a:lnTo>
              </a:path>
              <a:path w="667384" h="675005">
                <a:moveTo>
                  <a:pt x="85610" y="394830"/>
                </a:moveTo>
                <a:lnTo>
                  <a:pt x="394017" y="394830"/>
                </a:lnTo>
              </a:path>
              <a:path w="667384" h="675005">
                <a:moveTo>
                  <a:pt x="208051" y="59461"/>
                </a:moveTo>
                <a:lnTo>
                  <a:pt x="394017" y="59461"/>
                </a:lnTo>
              </a:path>
              <a:path w="667384" h="675005">
                <a:moveTo>
                  <a:pt x="208051" y="581901"/>
                </a:moveTo>
                <a:lnTo>
                  <a:pt x="394017" y="581901"/>
                </a:lnTo>
              </a:path>
              <a:path w="667384" h="675005">
                <a:moveTo>
                  <a:pt x="208051" y="118935"/>
                </a:moveTo>
                <a:lnTo>
                  <a:pt x="394017" y="118935"/>
                </a:lnTo>
              </a:path>
              <a:path w="667384" h="675005">
                <a:moveTo>
                  <a:pt x="85610" y="178384"/>
                </a:moveTo>
                <a:lnTo>
                  <a:pt x="394017" y="178384"/>
                </a:lnTo>
              </a:path>
              <a:path w="667384" h="675005">
                <a:moveTo>
                  <a:pt x="479628" y="524217"/>
                </a:moveTo>
                <a:lnTo>
                  <a:pt x="479628" y="674839"/>
                </a:lnTo>
                <a:lnTo>
                  <a:pt x="0" y="674839"/>
                </a:lnTo>
                <a:lnTo>
                  <a:pt x="0" y="625309"/>
                </a:lnTo>
                <a:lnTo>
                  <a:pt x="4000" y="325348"/>
                </a:lnTo>
                <a:lnTo>
                  <a:pt x="4000" y="291376"/>
                </a:lnTo>
                <a:lnTo>
                  <a:pt x="0" y="178384"/>
                </a:lnTo>
                <a:lnTo>
                  <a:pt x="0" y="118757"/>
                </a:lnTo>
                <a:lnTo>
                  <a:pt x="119380" y="63"/>
                </a:lnTo>
                <a:lnTo>
                  <a:pt x="479628" y="63"/>
                </a:lnTo>
                <a:lnTo>
                  <a:pt x="479628" y="311454"/>
                </a:lnTo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4948091" y="3320714"/>
            <a:ext cx="549790" cy="561653"/>
            <a:chOff x="8329666" y="1330610"/>
            <a:chExt cx="757555" cy="805311"/>
          </a:xfrm>
        </p:grpSpPr>
        <p:sp>
          <p:nvSpPr>
            <p:cNvPr id="56" name="object 27"/>
            <p:cNvSpPr/>
            <p:nvPr/>
          </p:nvSpPr>
          <p:spPr>
            <a:xfrm>
              <a:off x="8329666" y="1330610"/>
              <a:ext cx="757555" cy="682625"/>
            </a:xfrm>
            <a:custGeom>
              <a:avLst/>
              <a:gdLst/>
              <a:ahLst/>
              <a:cxnLst/>
              <a:rect l="l" t="t" r="r" b="b"/>
              <a:pathLst>
                <a:path w="757554" h="682625">
                  <a:moveTo>
                    <a:pt x="602894" y="682586"/>
                  </a:moveTo>
                  <a:lnTo>
                    <a:pt x="611656" y="676013"/>
                  </a:lnTo>
                  <a:lnTo>
                    <a:pt x="620221" y="669194"/>
                  </a:lnTo>
                  <a:lnTo>
                    <a:pt x="628585" y="662137"/>
                  </a:lnTo>
                  <a:lnTo>
                    <a:pt x="636739" y="654850"/>
                  </a:lnTo>
                  <a:lnTo>
                    <a:pt x="599820" y="558038"/>
                  </a:lnTo>
                  <a:lnTo>
                    <a:pt x="613995" y="540971"/>
                  </a:lnTo>
                  <a:lnTo>
                    <a:pt x="626871" y="522854"/>
                  </a:lnTo>
                  <a:lnTo>
                    <a:pt x="638386" y="503758"/>
                  </a:lnTo>
                  <a:lnTo>
                    <a:pt x="648474" y="483755"/>
                  </a:lnTo>
                  <a:lnTo>
                    <a:pt x="745235" y="479056"/>
                  </a:lnTo>
                  <a:lnTo>
                    <a:pt x="749039" y="464687"/>
                  </a:lnTo>
                  <a:lnTo>
                    <a:pt x="752290" y="450103"/>
                  </a:lnTo>
                  <a:lnTo>
                    <a:pt x="754980" y="435315"/>
                  </a:lnTo>
                  <a:lnTo>
                    <a:pt x="757097" y="420331"/>
                  </a:lnTo>
                  <a:lnTo>
                    <a:pt x="675030" y="374586"/>
                  </a:lnTo>
                  <a:lnTo>
                    <a:pt x="675258" y="369836"/>
                  </a:lnTo>
                  <a:lnTo>
                    <a:pt x="675398" y="365074"/>
                  </a:lnTo>
                  <a:lnTo>
                    <a:pt x="675398" y="360273"/>
                  </a:lnTo>
                  <a:lnTo>
                    <a:pt x="674749" y="340611"/>
                  </a:lnTo>
                  <a:lnTo>
                    <a:pt x="672836" y="321294"/>
                  </a:lnTo>
                  <a:lnTo>
                    <a:pt x="669708" y="302362"/>
                  </a:lnTo>
                  <a:lnTo>
                    <a:pt x="665416" y="283857"/>
                  </a:lnTo>
                  <a:lnTo>
                    <a:pt x="729500" y="224396"/>
                  </a:lnTo>
                  <a:lnTo>
                    <a:pt x="722924" y="209855"/>
                  </a:lnTo>
                  <a:lnTo>
                    <a:pt x="715749" y="195653"/>
                  </a:lnTo>
                  <a:lnTo>
                    <a:pt x="708008" y="181798"/>
                  </a:lnTo>
                  <a:lnTo>
                    <a:pt x="699731" y="168300"/>
                  </a:lnTo>
                  <a:lnTo>
                    <a:pt x="617512" y="184200"/>
                  </a:lnTo>
                  <a:lnTo>
                    <a:pt x="602418" y="165424"/>
                  </a:lnTo>
                  <a:lnTo>
                    <a:pt x="585871" y="147955"/>
                  </a:lnTo>
                  <a:lnTo>
                    <a:pt x="567964" y="131876"/>
                  </a:lnTo>
                  <a:lnTo>
                    <a:pt x="548792" y="117271"/>
                  </a:lnTo>
                  <a:lnTo>
                    <a:pt x="558838" y="37884"/>
                  </a:lnTo>
                  <a:lnTo>
                    <a:pt x="544463" y="30577"/>
                  </a:lnTo>
                  <a:lnTo>
                    <a:pt x="529739" y="23882"/>
                  </a:lnTo>
                  <a:lnTo>
                    <a:pt x="514686" y="17806"/>
                  </a:lnTo>
                  <a:lnTo>
                    <a:pt x="499325" y="12357"/>
                  </a:lnTo>
                  <a:lnTo>
                    <a:pt x="450494" y="72631"/>
                  </a:lnTo>
                  <a:lnTo>
                    <a:pt x="433337" y="68945"/>
                  </a:lnTo>
                  <a:lnTo>
                    <a:pt x="415831" y="66259"/>
                  </a:lnTo>
                  <a:lnTo>
                    <a:pt x="398003" y="64616"/>
                  </a:lnTo>
                  <a:lnTo>
                    <a:pt x="379882" y="64058"/>
                  </a:lnTo>
                  <a:lnTo>
                    <a:pt x="372293" y="64155"/>
                  </a:lnTo>
                  <a:lnTo>
                    <a:pt x="364750" y="64444"/>
                  </a:lnTo>
                  <a:lnTo>
                    <a:pt x="357254" y="64921"/>
                  </a:lnTo>
                  <a:lnTo>
                    <a:pt x="349808" y="65582"/>
                  </a:lnTo>
                  <a:lnTo>
                    <a:pt x="307682" y="0"/>
                  </a:lnTo>
                  <a:lnTo>
                    <a:pt x="292100" y="3344"/>
                  </a:lnTo>
                  <a:lnTo>
                    <a:pt x="276758" y="7313"/>
                  </a:lnTo>
                  <a:lnTo>
                    <a:pt x="261673" y="11899"/>
                  </a:lnTo>
                  <a:lnTo>
                    <a:pt x="246862" y="17094"/>
                  </a:lnTo>
                  <a:lnTo>
                    <a:pt x="248107" y="95148"/>
                  </a:lnTo>
                  <a:lnTo>
                    <a:pt x="225217" y="107907"/>
                  </a:lnTo>
                  <a:lnTo>
                    <a:pt x="203636" y="122581"/>
                  </a:lnTo>
                  <a:lnTo>
                    <a:pt x="183472" y="139059"/>
                  </a:lnTo>
                  <a:lnTo>
                    <a:pt x="164833" y="157226"/>
                  </a:lnTo>
                  <a:lnTo>
                    <a:pt x="85826" y="132676"/>
                  </a:lnTo>
                  <a:lnTo>
                    <a:pt x="76649" y="144368"/>
                  </a:lnTo>
                  <a:lnTo>
                    <a:pt x="67938" y="156422"/>
                  </a:lnTo>
                  <a:lnTo>
                    <a:pt x="59694" y="168824"/>
                  </a:lnTo>
                  <a:lnTo>
                    <a:pt x="51917" y="181559"/>
                  </a:lnTo>
                  <a:lnTo>
                    <a:pt x="107340" y="245656"/>
                  </a:lnTo>
                  <a:lnTo>
                    <a:pt x="98500" y="269628"/>
                  </a:lnTo>
                  <a:lnTo>
                    <a:pt x="91722" y="294519"/>
                  </a:lnTo>
                  <a:lnTo>
                    <a:pt x="87102" y="320229"/>
                  </a:lnTo>
                  <a:lnTo>
                    <a:pt x="84734" y="346659"/>
                  </a:lnTo>
                  <a:lnTo>
                    <a:pt x="0" y="382333"/>
                  </a:lnTo>
                  <a:lnTo>
                    <a:pt x="3105" y="423790"/>
                  </a:lnTo>
                  <a:lnTo>
                    <a:pt x="99034" y="452374"/>
                  </a:lnTo>
                  <a:lnTo>
                    <a:pt x="107882" y="476010"/>
                  </a:lnTo>
                  <a:lnTo>
                    <a:pt x="118627" y="498640"/>
                  </a:lnTo>
                  <a:lnTo>
                    <a:pt x="131177" y="520164"/>
                  </a:lnTo>
                  <a:lnTo>
                    <a:pt x="145440" y="540486"/>
                  </a:lnTo>
                  <a:lnTo>
                    <a:pt x="99085" y="630809"/>
                  </a:lnTo>
                  <a:lnTo>
                    <a:pt x="108070" y="640337"/>
                  </a:lnTo>
                  <a:lnTo>
                    <a:pt x="117374" y="649547"/>
                  </a:lnTo>
                  <a:lnTo>
                    <a:pt x="126987" y="658433"/>
                  </a:lnTo>
                  <a:lnTo>
                    <a:pt x="136893" y="666991"/>
                  </a:lnTo>
                </a:path>
                <a:path w="757554" h="682625">
                  <a:moveTo>
                    <a:pt x="233286" y="484251"/>
                  </a:moveTo>
                  <a:lnTo>
                    <a:pt x="214504" y="457654"/>
                  </a:lnTo>
                  <a:lnTo>
                    <a:pt x="200425" y="427961"/>
                  </a:lnTo>
                  <a:lnTo>
                    <a:pt x="191584" y="395711"/>
                  </a:lnTo>
                  <a:lnTo>
                    <a:pt x="188518" y="361442"/>
                  </a:lnTo>
                  <a:lnTo>
                    <a:pt x="193537" y="317763"/>
                  </a:lnTo>
                  <a:lnTo>
                    <a:pt x="207833" y="277668"/>
                  </a:lnTo>
                  <a:lnTo>
                    <a:pt x="230264" y="242300"/>
                  </a:lnTo>
                  <a:lnTo>
                    <a:pt x="259691" y="212801"/>
                  </a:lnTo>
                  <a:lnTo>
                    <a:pt x="294972" y="190315"/>
                  </a:lnTo>
                  <a:lnTo>
                    <a:pt x="334968" y="175985"/>
                  </a:lnTo>
                  <a:lnTo>
                    <a:pt x="378536" y="170954"/>
                  </a:lnTo>
                  <a:lnTo>
                    <a:pt x="422113" y="175985"/>
                  </a:lnTo>
                  <a:lnTo>
                    <a:pt x="462115" y="190315"/>
                  </a:lnTo>
                  <a:lnTo>
                    <a:pt x="497401" y="212801"/>
                  </a:lnTo>
                  <a:lnTo>
                    <a:pt x="526831" y="242300"/>
                  </a:lnTo>
                  <a:lnTo>
                    <a:pt x="549264" y="277668"/>
                  </a:lnTo>
                  <a:lnTo>
                    <a:pt x="563560" y="317763"/>
                  </a:lnTo>
                  <a:lnTo>
                    <a:pt x="568578" y="361442"/>
                  </a:lnTo>
                  <a:lnTo>
                    <a:pt x="565707" y="394624"/>
                  </a:lnTo>
                  <a:lnTo>
                    <a:pt x="557415" y="425934"/>
                  </a:lnTo>
                  <a:lnTo>
                    <a:pt x="544190" y="454884"/>
                  </a:lnTo>
                  <a:lnTo>
                    <a:pt x="526516" y="480987"/>
                  </a:lnTo>
                </a:path>
              </a:pathLst>
            </a:custGeom>
            <a:ln w="127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bject 28"/>
            <p:cNvSpPr/>
            <p:nvPr/>
          </p:nvSpPr>
          <p:spPr>
            <a:xfrm>
              <a:off x="8519352" y="1581566"/>
              <a:ext cx="377825" cy="554355"/>
            </a:xfrm>
            <a:custGeom>
              <a:avLst/>
              <a:gdLst/>
              <a:ahLst/>
              <a:cxnLst/>
              <a:rect l="l" t="t" r="r" b="b"/>
              <a:pathLst>
                <a:path w="377825" h="554355">
                  <a:moveTo>
                    <a:pt x="288912" y="140423"/>
                  </a:moveTo>
                  <a:lnTo>
                    <a:pt x="288912" y="183819"/>
                  </a:lnTo>
                  <a:lnTo>
                    <a:pt x="281220" y="221491"/>
                  </a:lnTo>
                  <a:lnTo>
                    <a:pt x="260278" y="252339"/>
                  </a:lnTo>
                  <a:lnTo>
                    <a:pt x="229285" y="273180"/>
                  </a:lnTo>
                  <a:lnTo>
                    <a:pt x="191439" y="280835"/>
                  </a:lnTo>
                  <a:lnTo>
                    <a:pt x="153592" y="273180"/>
                  </a:lnTo>
                  <a:lnTo>
                    <a:pt x="122594" y="252339"/>
                  </a:lnTo>
                  <a:lnTo>
                    <a:pt x="101648" y="221491"/>
                  </a:lnTo>
                  <a:lnTo>
                    <a:pt x="93954" y="183819"/>
                  </a:lnTo>
                  <a:lnTo>
                    <a:pt x="93954" y="97028"/>
                  </a:lnTo>
                  <a:lnTo>
                    <a:pt x="101648" y="59353"/>
                  </a:lnTo>
                  <a:lnTo>
                    <a:pt x="122594" y="28501"/>
                  </a:lnTo>
                  <a:lnTo>
                    <a:pt x="153592" y="7656"/>
                  </a:lnTo>
                  <a:lnTo>
                    <a:pt x="191439" y="0"/>
                  </a:lnTo>
                  <a:lnTo>
                    <a:pt x="229285" y="7656"/>
                  </a:lnTo>
                  <a:lnTo>
                    <a:pt x="260278" y="28501"/>
                  </a:lnTo>
                  <a:lnTo>
                    <a:pt x="281220" y="59353"/>
                  </a:lnTo>
                  <a:lnTo>
                    <a:pt x="288912" y="97028"/>
                  </a:lnTo>
                  <a:lnTo>
                    <a:pt x="288912" y="140423"/>
                  </a:lnTo>
                  <a:close/>
                </a:path>
                <a:path w="377825" h="554355">
                  <a:moveTo>
                    <a:pt x="217576" y="306349"/>
                  </a:moveTo>
                  <a:lnTo>
                    <a:pt x="245059" y="314032"/>
                  </a:lnTo>
                  <a:lnTo>
                    <a:pt x="291439" y="326986"/>
                  </a:lnTo>
                  <a:lnTo>
                    <a:pt x="306993" y="332057"/>
                  </a:lnTo>
                  <a:lnTo>
                    <a:pt x="349643" y="355688"/>
                  </a:lnTo>
                  <a:lnTo>
                    <a:pt x="375473" y="386553"/>
                  </a:lnTo>
                  <a:lnTo>
                    <a:pt x="377799" y="398500"/>
                  </a:lnTo>
                  <a:lnTo>
                    <a:pt x="377799" y="488137"/>
                  </a:lnTo>
                  <a:lnTo>
                    <a:pt x="372575" y="513715"/>
                  </a:lnTo>
                  <a:lnTo>
                    <a:pt x="358352" y="534662"/>
                  </a:lnTo>
                  <a:lnTo>
                    <a:pt x="337305" y="548814"/>
                  </a:lnTo>
                  <a:lnTo>
                    <a:pt x="311607" y="554012"/>
                  </a:lnTo>
                  <a:lnTo>
                    <a:pt x="66179" y="554012"/>
                  </a:lnTo>
                  <a:lnTo>
                    <a:pt x="40483" y="548814"/>
                  </a:lnTo>
                  <a:lnTo>
                    <a:pt x="19440" y="534662"/>
                  </a:lnTo>
                  <a:lnTo>
                    <a:pt x="5222" y="513715"/>
                  </a:lnTo>
                  <a:lnTo>
                    <a:pt x="0" y="488137"/>
                  </a:lnTo>
                  <a:lnTo>
                    <a:pt x="0" y="398500"/>
                  </a:lnTo>
                  <a:lnTo>
                    <a:pt x="28143" y="355688"/>
                  </a:lnTo>
                  <a:lnTo>
                    <a:pt x="70800" y="332057"/>
                  </a:lnTo>
                  <a:lnTo>
                    <a:pt x="132740" y="314032"/>
                  </a:lnTo>
                  <a:lnTo>
                    <a:pt x="162433" y="305739"/>
                  </a:lnTo>
                </a:path>
              </a:pathLst>
            </a:custGeom>
            <a:ln w="127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object 30"/>
            <p:cNvSpPr/>
            <p:nvPr/>
          </p:nvSpPr>
          <p:spPr>
            <a:xfrm>
              <a:off x="8613307" y="1643313"/>
              <a:ext cx="193675" cy="36195"/>
            </a:xfrm>
            <a:custGeom>
              <a:avLst/>
              <a:gdLst/>
              <a:ahLst/>
              <a:cxnLst/>
              <a:rect l="l" t="t" r="r" b="b"/>
              <a:pathLst>
                <a:path w="193675" h="36194">
                  <a:moveTo>
                    <a:pt x="0" y="34772"/>
                  </a:moveTo>
                  <a:lnTo>
                    <a:pt x="14593" y="20484"/>
                  </a:lnTo>
                  <a:lnTo>
                    <a:pt x="31032" y="8185"/>
                  </a:lnTo>
                  <a:lnTo>
                    <a:pt x="48509" y="486"/>
                  </a:lnTo>
                  <a:lnTo>
                    <a:pt x="66217" y="0"/>
                  </a:lnTo>
                  <a:lnTo>
                    <a:pt x="77951" y="5369"/>
                  </a:lnTo>
                  <a:lnTo>
                    <a:pt x="87098" y="13731"/>
                  </a:lnTo>
                  <a:lnTo>
                    <a:pt x="96494" y="23013"/>
                  </a:lnTo>
                  <a:lnTo>
                    <a:pt x="108978" y="31140"/>
                  </a:lnTo>
                  <a:lnTo>
                    <a:pt x="122537" y="35497"/>
                  </a:lnTo>
                  <a:lnTo>
                    <a:pt x="140271" y="36099"/>
                  </a:lnTo>
                  <a:lnTo>
                    <a:pt x="163396" y="30586"/>
                  </a:lnTo>
                  <a:lnTo>
                    <a:pt x="193128" y="16598"/>
                  </a:lnTo>
                </a:path>
              </a:pathLst>
            </a:custGeom>
            <a:ln w="127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9" name="Прямая соединительная линия 58"/>
          <p:cNvCxnSpPr/>
          <p:nvPr/>
        </p:nvCxnSpPr>
        <p:spPr>
          <a:xfrm>
            <a:off x="1363422" y="4731988"/>
            <a:ext cx="3053714" cy="1572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5558171" y="4743829"/>
            <a:ext cx="2559393" cy="1572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9094389" y="4743829"/>
            <a:ext cx="2437969" cy="1572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9094389" y="3501304"/>
            <a:ext cx="2451433" cy="140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5582129" y="3488066"/>
            <a:ext cx="2559393" cy="1572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1363422" y="1950239"/>
            <a:ext cx="3053714" cy="1572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5539115" y="1949597"/>
            <a:ext cx="2703835" cy="642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9196320" y="1956917"/>
            <a:ext cx="2247569" cy="236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4697488" y="1965964"/>
            <a:ext cx="5102" cy="1378932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4697114" y="3697180"/>
            <a:ext cx="1465" cy="87608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 flipV="1">
            <a:off x="4708602" y="4891506"/>
            <a:ext cx="5098" cy="107676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 flipV="1">
            <a:off x="8336873" y="4933458"/>
            <a:ext cx="10196" cy="103480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 flipV="1">
            <a:off x="8333579" y="3626191"/>
            <a:ext cx="10196" cy="103480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 flipV="1">
            <a:off x="8341971" y="2199861"/>
            <a:ext cx="10196" cy="103480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0" t="29008" r="73497" b="59588"/>
          <a:stretch/>
        </p:blipFill>
        <p:spPr>
          <a:xfrm>
            <a:off x="4807136" y="4458210"/>
            <a:ext cx="748971" cy="748972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0" t="53190" r="73497" b="35406"/>
          <a:stretch/>
        </p:blipFill>
        <p:spPr>
          <a:xfrm>
            <a:off x="481222" y="1655560"/>
            <a:ext cx="815990" cy="815991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7" t="65464" r="72720" b="23132"/>
          <a:stretch/>
        </p:blipFill>
        <p:spPr>
          <a:xfrm>
            <a:off x="4886158" y="1720435"/>
            <a:ext cx="748971" cy="748972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90" t="89059" r="11042"/>
          <a:stretch/>
        </p:blipFill>
        <p:spPr>
          <a:xfrm>
            <a:off x="8444446" y="3387419"/>
            <a:ext cx="625642" cy="60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60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225" y="3842795"/>
            <a:ext cx="11440847" cy="2551425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42552"/>
            <a:ext cx="12192000" cy="917443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078661" y="4086827"/>
            <a:ext cx="0" cy="2129416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065769" y="1793892"/>
            <a:ext cx="697812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spcBef>
                <a:spcPts val="600"/>
              </a:spcBef>
            </a:pPr>
            <a:r>
              <a:rPr lang="ru-RU" sz="28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требования НИП</a:t>
            </a:r>
          </a:p>
          <a:p>
            <a:pPr marL="171450" indent="-171450">
              <a:lnSpc>
                <a:spcPts val="36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  </a:t>
            </a:r>
            <a:r>
              <a:rPr lang="en-US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млн. рублей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после 1 января 2021 года.</a:t>
            </a:r>
            <a:endParaRPr lang="en-US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Новое юридическое лицо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Отрасли:</a:t>
            </a:r>
          </a:p>
          <a:p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8111" y="4043920"/>
            <a:ext cx="111286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СЕЛЬСКОЕ ХОЗЯЙСТВО  </a:t>
            </a:r>
            <a:r>
              <a:rPr lang="ru-RU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ДОБЫЧА ПОЛЕЗНЫХ ИСКОПАЕМЫХ  </a:t>
            </a:r>
            <a:r>
              <a:rPr lang="ru-RU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ТУРИСТСКАЯ ДЕЯТЕЛЬНОСТЬ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ЛОГИСТИЧЕСКАЯ ДЕЯТЕЛЬНОСТЬ </a:t>
            </a:r>
            <a:r>
              <a:rPr lang="ru-RU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ОБРАБАТЫВАЮЩИЕ ПРОИЗВОДСТВА (ИМЕЮТСЯ ИСКЛЮЧЕНИЯ)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ЖИЛИЩНОЕ СТРОИТЕЛЬСТВО </a:t>
            </a:r>
            <a:r>
              <a:rPr lang="ru-RU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ЖИЛИЩНО-КОММУНАЛЬНОЕ ХОЗЯЙСТВО </a:t>
            </a:r>
            <a:r>
              <a:rPr lang="ru-RU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РЫБОЛОВСТВО И РЫБОВОДСТВО</a:t>
            </a:r>
            <a:endParaRPr lang="ru-RU" sz="1500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СТРОИТЕЛЬСТВО ИЛИ РЕКОНСТРУКЦИЯ АВТОМОБИЛЬНЫХ ДОРОГ (КОНЦЕССИЯ)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ДОРОЖНОЕ ХОЗЯЙСТВО (ПО МЕХАНИЗМУ ГЧП) </a:t>
            </a:r>
            <a:r>
              <a:rPr lang="ru-RU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ТРАНСПОРТ ОБЩЕГО ПОЛЬЗОВАНИЯ 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СТРОИТЕЛЬСТВО АЭРОПОРТОВОЙ ИНФРАСТРУКТУРЫ </a:t>
            </a:r>
            <a:r>
              <a:rPr lang="ru-RU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ДЕЯТЕЛЬНОСТЬ В ОБЛАСТИ ИНФОРМАЦИИ И СВЯЗИ ОБЕСПЕЧЕНИЕ ЭЛЕКТРИЧЕСКОЙ ЭНЕРГИЕЙ, ГАЗОМ И ПАРОМ </a:t>
            </a:r>
            <a:r>
              <a:rPr lang="ru-RU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ЛЕСОВОДСТВО И ЛЕСОЗАГОТОВКИ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ДЕЯТЕЛЬНОСТЬ ПРОФЕССИОНАЛЬНАЯ, НАУЧНАЯ И ТЕХНИЧЕСКАЯ </a:t>
            </a:r>
            <a:r>
              <a:rPr lang="ru-RU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ТРАНСПОРТИРОВКА И ХРАНЕНИЕ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3067" y="4130801"/>
            <a:ext cx="5555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С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Ф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Е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Р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Ы</a:t>
            </a:r>
          </a:p>
        </p:txBody>
      </p:sp>
      <p:cxnSp>
        <p:nvCxnSpPr>
          <p:cNvPr id="8" name="Прямая соединительная линия 7"/>
          <p:cNvCxnSpPr>
            <a:cxnSpLocks/>
          </p:cNvCxnSpPr>
          <p:nvPr/>
        </p:nvCxnSpPr>
        <p:spPr>
          <a:xfrm>
            <a:off x="3858514" y="2065042"/>
            <a:ext cx="0" cy="160670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4"/>
          <p:cNvSpPr txBox="1"/>
          <p:nvPr/>
        </p:nvSpPr>
        <p:spPr>
          <a:xfrm>
            <a:off x="278675" y="286919"/>
            <a:ext cx="10914209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ИНФРАСТРУКТУРНАЯ ПОДДЕРЖКА </a:t>
            </a:r>
          </a:p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 ИНВЕСТИЦИОННЫХ ПРОЕКТОВ</a:t>
            </a:r>
          </a:p>
        </p:txBody>
      </p:sp>
      <p:pic>
        <p:nvPicPr>
          <p:cNvPr id="10" name="Изображение 21"/>
          <p:cNvPicPr>
            <a:picLocks noChangeAspect="1"/>
          </p:cNvPicPr>
          <p:nvPr/>
        </p:nvPicPr>
        <p:blipFill>
          <a:blip r:embed="rId2" cstate="print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003" y="1851847"/>
            <a:ext cx="1434328" cy="17619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EB028C-596A-4554-AA9C-94458DE819AF}"/>
              </a:ext>
            </a:extLst>
          </p:cNvPr>
          <p:cNvSpPr txBox="1"/>
          <p:nvPr/>
        </p:nvSpPr>
        <p:spPr>
          <a:xfrm>
            <a:off x="500457" y="1246583"/>
            <a:ext cx="117763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финансирование на проектирование, дорожную и инженерную инфраструктуру</a:t>
            </a:r>
          </a:p>
        </p:txBody>
      </p:sp>
    </p:spTree>
    <p:extLst>
      <p:ext uri="{BB962C8B-B14F-4D97-AF65-F5344CB8AC3E}">
        <p14:creationId xmlns:p14="http://schemas.microsoft.com/office/powerpoint/2010/main" val="1736358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42552"/>
            <a:ext cx="12192000" cy="1063473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0363" y="367227"/>
            <a:ext cx="8994728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ИНФРАСТРУКТУРНАЯ ПОДДЕРЖКА </a:t>
            </a:r>
          </a:p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 ИНВЕСТИЦИОННЫХ ПРОЕКТОВ (НИП)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69533" y="1662028"/>
            <a:ext cx="7563345" cy="1900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8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на</a:t>
            </a:r>
            <a:endParaRPr lang="en-US" sz="28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Техническое присоединение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Дорожная инфраструктура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Инженерная инфраструктура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9895453" y="407171"/>
            <a:ext cx="173742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 №1704</a:t>
            </a:r>
          </a:p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 №1705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641872" y="452116"/>
            <a:ext cx="0" cy="53138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858514" y="1542326"/>
            <a:ext cx="0" cy="2129416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s://i.pinimg.com/originals/26/d0/9a/26d09a278e221e55e31e13dddab2e8d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80" y="1829297"/>
            <a:ext cx="3082925" cy="161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504225" y="3842795"/>
            <a:ext cx="11440847" cy="2551425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80622" y="5770928"/>
            <a:ext cx="1081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ОБЪЕКТЫ ИНФРАСТРУКТУРЫ ИННОВАЦИОННЫХ НАУЧНО-ТЕХНОЛОГИЧЕСКИХ ЦЕНТРОВ</a:t>
            </a:r>
          </a:p>
        </p:txBody>
      </p:sp>
      <p:sp>
        <p:nvSpPr>
          <p:cNvPr id="31" name="Овал 30"/>
          <p:cNvSpPr/>
          <p:nvPr/>
        </p:nvSpPr>
        <p:spPr>
          <a:xfrm>
            <a:off x="3393720" y="4063281"/>
            <a:ext cx="524600" cy="52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528435" y="4153678"/>
            <a:ext cx="364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I.</a:t>
            </a:r>
            <a:endParaRPr lang="ru-RU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831868" y="4978025"/>
            <a:ext cx="524600" cy="52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940186" y="5060864"/>
            <a:ext cx="48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II.</a:t>
            </a:r>
            <a:endParaRPr lang="ru-RU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673320" y="5681719"/>
            <a:ext cx="524600" cy="52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742770" y="5759353"/>
            <a:ext cx="48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III.</a:t>
            </a:r>
            <a:endParaRPr lang="ru-RU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61745" y="4016206"/>
            <a:ext cx="2455996" cy="5821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661745" y="3987850"/>
            <a:ext cx="2455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ВИДЫ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ИНФРАСТРУКТУРЫ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74099" y="4085579"/>
            <a:ext cx="743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ОБЪЕКТЫ ТРАНСПОРТНОЙ, ИНЖЕНЕРНОЙ, </a:t>
            </a:r>
            <a:endParaRPr lang="en-US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ЭНЕРГЕТИЧЕСКОЙ И КОММУНАЛЬНОЙ ИНФРАСТРУКТУРЫ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420574" y="4992121"/>
            <a:ext cx="9337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ОБЪЕКТЫ ИНФРАСТРУКТУРЫ ИНДУСТРИАЛЬНЫХ ПАРКОВ, </a:t>
            </a:r>
          </a:p>
          <a:p>
            <a:r>
              <a:rPr lang="ru-RU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ПРОМЫШЛЕННЫХ ТЕХНОПАРКОВ, ОСОБЫХ ЭКОНОМИЧЕСКИХ ЗОН, ТОСЭР</a:t>
            </a:r>
          </a:p>
        </p:txBody>
      </p:sp>
    </p:spTree>
    <p:extLst>
      <p:ext uri="{BB962C8B-B14F-4D97-AF65-F5344CB8AC3E}">
        <p14:creationId xmlns:p14="http://schemas.microsoft.com/office/powerpoint/2010/main" val="1786600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915805" y="953483"/>
            <a:ext cx="8656819" cy="104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ИНВЕСТИРУЙТЕ В АРХАНГЕЛЬСКУЮ ОБЛАСТЬ!</a:t>
            </a:r>
          </a:p>
          <a:p>
            <a:endParaRPr lang="ru-RU" sz="2000" b="1" spc="-36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МОГУТ ОКАЗЫВАТЬ УСЛУГИ И В ДРУГИХ РЕГИОНАХ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81661" y="3457109"/>
            <a:ext cx="6186070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77465" algn="l"/>
              </a:tabLs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«Единое окно» по работе с инвесторами –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77465" algn="l"/>
              </a:tabLs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 АО «Агентство регионального развития»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8 800 100 7000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msp29.ru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9" b="2180"/>
          <a:stretch/>
        </p:blipFill>
        <p:spPr>
          <a:xfrm>
            <a:off x="915805" y="1855946"/>
            <a:ext cx="2225328" cy="31025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81661" y="2049801"/>
            <a:ext cx="6096000" cy="101053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77465" algn="l"/>
              </a:tabLs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Заборский Максим Николаевич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77465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Генеральный директор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77465" algn="l"/>
              </a:tabLs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+7 911 555 50 94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837" y="813302"/>
            <a:ext cx="1679448" cy="167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2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12192000" cy="131861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9300174" y="1589988"/>
            <a:ext cx="2215350" cy="1249924"/>
            <a:chOff x="9463233" y="1796235"/>
            <a:chExt cx="2215350" cy="124992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9463233" y="2122829"/>
              <a:ext cx="211092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rgbClr val="1F4E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Белое море</a:t>
              </a:r>
            </a:p>
            <a:p>
              <a:r>
                <a:rPr lang="ru-RU" dirty="0">
                  <a:solidFill>
                    <a:srgbClr val="1F4E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Баренцево море</a:t>
              </a:r>
            </a:p>
            <a:p>
              <a:r>
                <a:rPr lang="ru-RU" dirty="0">
                  <a:solidFill>
                    <a:srgbClr val="1F4E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Карское море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9463233" y="1796235"/>
              <a:ext cx="22153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1F4E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ВЫХОД К МОРЯМ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79425" y="1578059"/>
            <a:ext cx="2415020" cy="665466"/>
            <a:chOff x="479425" y="1578059"/>
            <a:chExt cx="2415020" cy="66546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23641" y="1935748"/>
              <a:ext cx="108234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dirty="0">
                  <a:solidFill>
                    <a:srgbClr val="1F4E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413 100 км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79425" y="1578059"/>
              <a:ext cx="24150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1F4E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ОБЩАЯ ПЛОЩАДЬ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300799" y="1578059"/>
            <a:ext cx="3057997" cy="854114"/>
            <a:chOff x="5300799" y="1618638"/>
            <a:chExt cx="3057997" cy="85411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300799" y="1949532"/>
              <a:ext cx="24396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1F4E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муниципальных </a:t>
              </a:r>
            </a:p>
            <a:p>
              <a:r>
                <a:rPr lang="ru-RU" sz="1400" dirty="0">
                  <a:solidFill>
                    <a:srgbClr val="1F4E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образований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311423" y="1618638"/>
              <a:ext cx="30473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1F4E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АРКТИЧЕСКАЯ ЗОНА РФ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116565" y="1578059"/>
            <a:ext cx="1962114" cy="844499"/>
            <a:chOff x="9463233" y="439973"/>
            <a:chExt cx="1962114" cy="84449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9463233" y="439973"/>
              <a:ext cx="19621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1F4E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МЕСТО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9480092" y="761252"/>
              <a:ext cx="123662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dirty="0">
                  <a:solidFill>
                    <a:srgbClr val="1F4E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площади </a:t>
              </a:r>
            </a:p>
            <a:p>
              <a:r>
                <a:rPr lang="ru-RU" sz="1400" dirty="0">
                  <a:solidFill>
                    <a:srgbClr val="1F4E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СЗФО</a:t>
              </a: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9300174" y="3103553"/>
            <a:ext cx="27693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19 478 </a:t>
            </a:r>
            <a:r>
              <a:rPr lang="ru-RU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км. дорог</a:t>
            </a:r>
          </a:p>
          <a:p>
            <a:r>
              <a:rPr lang="ru-RU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1767</a:t>
            </a:r>
            <a:r>
              <a:rPr lang="ru-RU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км. ж/д путей</a:t>
            </a:r>
          </a:p>
          <a:p>
            <a:r>
              <a:rPr lang="ru-RU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3443</a:t>
            </a:r>
            <a:r>
              <a:rPr lang="ru-RU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км. водных путей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300174" y="4290524"/>
            <a:ext cx="2384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морских порта</a:t>
            </a:r>
          </a:p>
          <a:p>
            <a:r>
              <a:rPr lang="ru-RU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речной порт</a:t>
            </a:r>
            <a:endParaRPr lang="ru-RU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0971" y="424164"/>
            <a:ext cx="10249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АРХАНГЕЛЬСКОЙ ОБЛАСТИ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300174" y="5200495"/>
            <a:ext cx="23844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ru-RU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аэропорта </a:t>
            </a:r>
          </a:p>
          <a:p>
            <a:r>
              <a:rPr lang="ru-RU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посадочных </a:t>
            </a:r>
          </a:p>
          <a:p>
            <a:r>
              <a:rPr lang="ru-RU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площадок, в </a:t>
            </a:r>
            <a:r>
              <a:rPr lang="ru-RU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международный </a:t>
            </a:r>
          </a:p>
          <a:p>
            <a:endParaRPr lang="ru-RU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804" r="1287" b="8854"/>
          <a:stretch/>
        </p:blipFill>
        <p:spPr>
          <a:xfrm>
            <a:off x="0" y="2904668"/>
            <a:ext cx="9067430" cy="395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67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240892" y="9826"/>
            <a:ext cx="5993063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90897" y="413870"/>
            <a:ext cx="536405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 В ЦИФРАХ</a:t>
            </a:r>
          </a:p>
          <a:p>
            <a:pPr algn="ctr"/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2,32 млрд долл. США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Внешнеторговый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оборот в 2020 г.</a:t>
            </a:r>
          </a:p>
          <a:p>
            <a:pPr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559,2 млрд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ВРП в 2020 г.</a:t>
            </a:r>
          </a:p>
          <a:p>
            <a:pPr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108,6 млрд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инвестиций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основной капитал в 2020 г.</a:t>
            </a:r>
          </a:p>
          <a:p>
            <a:pPr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291 млн долл. США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Прямые иностранные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 в 2019 г.</a:t>
            </a:r>
          </a:p>
          <a:p>
            <a:pPr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2041" y="915058"/>
            <a:ext cx="552563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КРУПНЕЙШЕЙ СВОБОДНОЙ ЭКОНОМИЧЕСКОЙ ЗОНЫ В МИРЕ</a:t>
            </a:r>
          </a:p>
          <a:p>
            <a:r>
              <a:rPr lang="ru-RU" sz="14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Особые льготы и преференции для резидентов АЗРФ в Архангельской области</a:t>
            </a:r>
          </a:p>
          <a:p>
            <a:endParaRPr lang="ru-RU" sz="14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ВЫГОДНОЕ ГЕОГРАФИЧЕСКОЕ ПОЛОЖЕНИЕ</a:t>
            </a:r>
          </a:p>
          <a:p>
            <a:r>
              <a:rPr lang="ru-RU" sz="14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Важный транспортный узел Северного морского пути, выход к Белому, Баренцеву и Карскому морям</a:t>
            </a:r>
          </a:p>
          <a:p>
            <a:endParaRPr lang="ru-RU" sz="14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ПРИРОДНЫЕ РЕСУРСЫ</a:t>
            </a:r>
          </a:p>
          <a:p>
            <a:r>
              <a:rPr lang="ru-RU" sz="14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Крупные месторождения бокситов, алмазов, базальтов, гипса, торфа, строительного камня и др. Около 70% площади региона – земли лесного фонда; значительные запасы пресных вод</a:t>
            </a:r>
          </a:p>
          <a:p>
            <a:endParaRPr lang="ru-RU" sz="140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ЭКСПОРТНО-ОРИЕНТИРОВАННЫЙ РЕГИОН</a:t>
            </a:r>
          </a:p>
          <a:p>
            <a:r>
              <a:rPr lang="ru-RU" sz="14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Близость к потребительским рынкам Европы и Азии, налаженная логистика цепей поставок </a:t>
            </a:r>
          </a:p>
          <a:p>
            <a:endParaRPr lang="ru-RU" sz="14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КАДРОВЫЙ И НАУЧНЫЙ ПОТЕНЦИАЛ</a:t>
            </a:r>
          </a:p>
          <a:p>
            <a:r>
              <a:rPr lang="ru-RU" sz="14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Значительные трудовые ресурсы с опытом работы на Крайнем Севере, комплексное изучение Арктики на базе университетов и НИИ</a:t>
            </a:r>
          </a:p>
          <a:p>
            <a:endParaRPr lang="ru-RU" sz="140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2041" y="368065"/>
            <a:ext cx="5221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1F4E79"/>
                </a:solidFill>
              </a:rPr>
              <a:t>5 ПРИЧИН ИНВЕСТИРОВАТЬ В РЕГИОН</a:t>
            </a:r>
          </a:p>
        </p:txBody>
      </p:sp>
    </p:spTree>
    <p:extLst>
      <p:ext uri="{BB962C8B-B14F-4D97-AF65-F5344CB8AC3E}">
        <p14:creationId xmlns:p14="http://schemas.microsoft.com/office/powerpoint/2010/main" val="248276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211778"/>
            <a:ext cx="12192000" cy="100848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03365" y="3522169"/>
            <a:ext cx="2713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ВОДНЫЕ РЕСУРСЫ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411580" y="3522169"/>
            <a:ext cx="31440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 ПОДЗЕМНЫХ ВОД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38363" y="4544318"/>
            <a:ext cx="2425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71 776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рек, общей протяженностью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250,7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тыс. км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38363" y="5398459"/>
            <a:ext cx="287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59 404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озер, общей площадь зеркала </a:t>
            </a: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6,1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тыс. кв. км.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069806" y="4224340"/>
            <a:ext cx="3969" cy="2609850"/>
          </a:xfrm>
          <a:prstGeom prst="line">
            <a:avLst/>
          </a:prstGeom>
          <a:ln>
            <a:solidFill>
              <a:srgbClr val="006A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140231" y="1717658"/>
            <a:ext cx="1670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22,3</a:t>
            </a:r>
          </a:p>
          <a:p>
            <a:pPr algn="ctr"/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млн.га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– площадь покрытия лесов</a:t>
            </a:r>
          </a:p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0" y="893"/>
            <a:ext cx="12192000" cy="11543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01030" y="410953"/>
            <a:ext cx="3929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ПРИРОДНЫЕ РЕСУРСЫ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810726" y="1725716"/>
            <a:ext cx="19202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28,3</a:t>
            </a:r>
          </a:p>
          <a:p>
            <a:pPr algn="ctr"/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млн.га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– площадь земель лесного фонда</a:t>
            </a:r>
          </a:p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654483" y="1713466"/>
            <a:ext cx="190104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19,6</a:t>
            </a:r>
          </a:p>
          <a:p>
            <a:pPr algn="ctr"/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млн.га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– площадь эксплуатационных земель лесного фонда</a:t>
            </a:r>
          </a:p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74761" y="1745305"/>
            <a:ext cx="22919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2,7</a:t>
            </a:r>
          </a:p>
          <a:p>
            <a:pPr algn="ctr"/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млрд.куб.м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– общий запас древесины на корню</a:t>
            </a:r>
          </a:p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574761" y="4505907"/>
            <a:ext cx="2425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месторождения промышленных вод с запасами 27,8 тыс.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куб.м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в сутки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574761" y="5464793"/>
            <a:ext cx="28702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месторождение питьевых подземных вод с запасами 1311,1 тыс.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куб.м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в сутки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9945947" y="4505907"/>
            <a:ext cx="20650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месторождений минеральных вод с запасами 21,5 тыс.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куб.м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в сутки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983581" y="1745305"/>
            <a:ext cx="22919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</a:t>
            </a:r>
          </a:p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тонн ягод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– собирают в год</a:t>
            </a:r>
          </a:p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699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0" y="0"/>
            <a:ext cx="12192000" cy="131861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52765" y="417635"/>
            <a:ext cx="74467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ПОЛЕЗНЫЕ ИСКОПАЕМЫЕ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143" y="1669630"/>
            <a:ext cx="908860" cy="90886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790763" y="1669630"/>
            <a:ext cx="858246" cy="814648"/>
          </a:xfrm>
          <a:prstGeom prst="ellipse">
            <a:avLst/>
          </a:prstGeom>
          <a:solidFill>
            <a:schemeClr val="bg1"/>
          </a:solidFill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1F4E79"/>
                  </a:solidFill>
                </a:ln>
                <a:solidFill>
                  <a:srgbClr val="1F4E79"/>
                </a:solidFill>
              </a:rPr>
              <a:t>AL</a:t>
            </a:r>
            <a:endParaRPr lang="ru-RU" sz="6500" dirty="0">
              <a:ln>
                <a:solidFill>
                  <a:srgbClr val="1F4E79"/>
                </a:solidFill>
              </a:ln>
              <a:solidFill>
                <a:srgbClr val="1F4E79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712869" y="1980775"/>
            <a:ext cx="1007706" cy="522514"/>
            <a:chOff x="4320073" y="2873829"/>
            <a:chExt cx="1007706" cy="52251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320073" y="3135086"/>
              <a:ext cx="503853" cy="2612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823926" y="3135086"/>
              <a:ext cx="503853" cy="2612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571999" y="2873829"/>
              <a:ext cx="503853" cy="2612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9469892" y="1756840"/>
            <a:ext cx="727787" cy="746449"/>
            <a:chOff x="5206482" y="3872204"/>
            <a:chExt cx="727787" cy="746449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206482" y="3881535"/>
              <a:ext cx="727787" cy="727787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5206482" y="3872204"/>
              <a:ext cx="718457" cy="746449"/>
            </a:xfrm>
            <a:prstGeom prst="line">
              <a:avLst/>
            </a:prstGeom>
            <a:ln w="38100"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5206482" y="3881535"/>
              <a:ext cx="727787" cy="727787"/>
            </a:xfrm>
            <a:prstGeom prst="line">
              <a:avLst/>
            </a:prstGeom>
            <a:ln w="38100"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Прямоугольник 15"/>
          <p:cNvSpPr/>
          <p:nvPr/>
        </p:nvSpPr>
        <p:spPr>
          <a:xfrm>
            <a:off x="928086" y="2643687"/>
            <a:ext cx="2531850" cy="142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251,5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тонн</a:t>
            </a:r>
          </a:p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(18,2% общероссийских запасов) </a:t>
            </a:r>
          </a:p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бокситов</a:t>
            </a:r>
            <a:endParaRPr lang="ru-RU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40858" y="2889908"/>
            <a:ext cx="1784446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482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карат</a:t>
            </a:r>
          </a:p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алмазов</a:t>
            </a:r>
            <a:endParaRPr lang="ru-RU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87148" y="2674465"/>
            <a:ext cx="2281159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672,5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тонн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(38% общероссийских запасов) </a:t>
            </a:r>
          </a:p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торфа</a:t>
            </a:r>
            <a:endParaRPr lang="ru-RU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401758" y="2643687"/>
            <a:ext cx="2891558" cy="142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210,5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тонн</a:t>
            </a:r>
          </a:p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(18,9% общероссийских запасов) </a:t>
            </a:r>
          </a:p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известняков флюсовых</a:t>
            </a:r>
            <a:endParaRPr lang="ru-RU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77725" y="4722599"/>
            <a:ext cx="2458046" cy="1669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113,8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тонн</a:t>
            </a:r>
          </a:p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5,9% общероссийских запасов)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доломитов </a:t>
            </a:r>
          </a:p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для металлургии</a:t>
            </a:r>
            <a:endParaRPr lang="ru-RU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92769" y="5091931"/>
            <a:ext cx="1784446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3 млрд. куб. м</a:t>
            </a:r>
          </a:p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базальта</a:t>
            </a:r>
            <a:endParaRPr lang="ru-RU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337172" y="4734141"/>
            <a:ext cx="2860507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79,3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тонн</a:t>
            </a:r>
          </a:p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(22,3% общероссийских запасов)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гранатовый абразив</a:t>
            </a:r>
          </a:p>
          <a:p>
            <a:pPr algn="ctr"/>
            <a:endParaRPr lang="ru-RU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араллелограмм 37"/>
          <p:cNvSpPr/>
          <p:nvPr/>
        </p:nvSpPr>
        <p:spPr>
          <a:xfrm>
            <a:off x="5273763" y="4353264"/>
            <a:ext cx="513184" cy="262215"/>
          </a:xfrm>
          <a:prstGeom prst="parallelogram">
            <a:avLst/>
          </a:prstGeom>
          <a:solidFill>
            <a:schemeClr val="bg1"/>
          </a:solidFill>
          <a:ln w="381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араллелограмм 39"/>
          <p:cNvSpPr/>
          <p:nvPr/>
        </p:nvSpPr>
        <p:spPr>
          <a:xfrm>
            <a:off x="5830556" y="4353263"/>
            <a:ext cx="513184" cy="262215"/>
          </a:xfrm>
          <a:prstGeom prst="parallelogram">
            <a:avLst/>
          </a:prstGeom>
          <a:solidFill>
            <a:schemeClr val="bg1"/>
          </a:solidFill>
          <a:ln w="381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араллелограмм 40"/>
          <p:cNvSpPr/>
          <p:nvPr/>
        </p:nvSpPr>
        <p:spPr>
          <a:xfrm>
            <a:off x="6371469" y="4353262"/>
            <a:ext cx="513184" cy="262215"/>
          </a:xfrm>
          <a:prstGeom prst="parallelogram">
            <a:avLst/>
          </a:prstGeom>
          <a:solidFill>
            <a:schemeClr val="bg1"/>
          </a:solidFill>
          <a:ln w="381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араллелограмм 41"/>
          <p:cNvSpPr/>
          <p:nvPr/>
        </p:nvSpPr>
        <p:spPr>
          <a:xfrm>
            <a:off x="5069773" y="4072036"/>
            <a:ext cx="513184" cy="262215"/>
          </a:xfrm>
          <a:prstGeom prst="parallelogram">
            <a:avLst/>
          </a:prstGeom>
          <a:solidFill>
            <a:schemeClr val="bg1"/>
          </a:solidFill>
          <a:ln w="381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араллелограмм 43"/>
          <p:cNvSpPr/>
          <p:nvPr/>
        </p:nvSpPr>
        <p:spPr>
          <a:xfrm>
            <a:off x="5626566" y="4072035"/>
            <a:ext cx="513184" cy="262215"/>
          </a:xfrm>
          <a:prstGeom prst="parallelogram">
            <a:avLst/>
          </a:prstGeom>
          <a:solidFill>
            <a:schemeClr val="bg1"/>
          </a:solidFill>
          <a:ln w="381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араллелограмм 44"/>
          <p:cNvSpPr/>
          <p:nvPr/>
        </p:nvSpPr>
        <p:spPr>
          <a:xfrm>
            <a:off x="6167479" y="4072034"/>
            <a:ext cx="513184" cy="262215"/>
          </a:xfrm>
          <a:prstGeom prst="parallelogram">
            <a:avLst/>
          </a:prstGeom>
          <a:solidFill>
            <a:schemeClr val="bg1"/>
          </a:solidFill>
          <a:ln w="381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940451" y="4092007"/>
            <a:ext cx="1124241" cy="523470"/>
          </a:xfrm>
          <a:prstGeom prst="rect">
            <a:avLst/>
          </a:prstGeom>
          <a:solidFill>
            <a:schemeClr val="bg1"/>
          </a:solidFill>
          <a:ln w="381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люс 45"/>
          <p:cNvSpPr/>
          <p:nvPr/>
        </p:nvSpPr>
        <p:spPr>
          <a:xfrm>
            <a:off x="3002627" y="4117672"/>
            <a:ext cx="209926" cy="209926"/>
          </a:xfrm>
          <a:prstGeom prst="mathPlus">
            <a:avLst/>
          </a:prstGeom>
          <a:solidFill>
            <a:srgbClr val="1F4E79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люс 46"/>
          <p:cNvSpPr/>
          <p:nvPr/>
        </p:nvSpPr>
        <p:spPr>
          <a:xfrm>
            <a:off x="3797075" y="4124323"/>
            <a:ext cx="209926" cy="209926"/>
          </a:xfrm>
          <a:prstGeom prst="mathPlus">
            <a:avLst/>
          </a:prstGeom>
          <a:solidFill>
            <a:srgbClr val="1F4E79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люс 47"/>
          <p:cNvSpPr/>
          <p:nvPr/>
        </p:nvSpPr>
        <p:spPr>
          <a:xfrm>
            <a:off x="3382350" y="4367136"/>
            <a:ext cx="209926" cy="209926"/>
          </a:xfrm>
          <a:prstGeom prst="mathPlus">
            <a:avLst/>
          </a:prstGeom>
          <a:solidFill>
            <a:srgbClr val="1F4E79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>
            <a:spLocks noChangeAspect="1"/>
          </p:cNvSpPr>
          <p:nvPr/>
        </p:nvSpPr>
        <p:spPr>
          <a:xfrm>
            <a:off x="8192729" y="4051259"/>
            <a:ext cx="300594" cy="252000"/>
          </a:xfrm>
          <a:prstGeom prst="ellipse">
            <a:avLst/>
          </a:prstGeom>
          <a:noFill/>
          <a:ln w="381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>
            <a:spLocks noChangeAspect="1"/>
          </p:cNvSpPr>
          <p:nvPr/>
        </p:nvSpPr>
        <p:spPr>
          <a:xfrm>
            <a:off x="8562337" y="4051259"/>
            <a:ext cx="300594" cy="252000"/>
          </a:xfrm>
          <a:prstGeom prst="ellipse">
            <a:avLst/>
          </a:prstGeom>
          <a:noFill/>
          <a:ln w="381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>
            <a:spLocks noChangeAspect="1"/>
          </p:cNvSpPr>
          <p:nvPr/>
        </p:nvSpPr>
        <p:spPr>
          <a:xfrm>
            <a:off x="8931945" y="4051259"/>
            <a:ext cx="300594" cy="252000"/>
          </a:xfrm>
          <a:prstGeom prst="ellipse">
            <a:avLst/>
          </a:prstGeom>
          <a:noFill/>
          <a:ln w="381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>
            <a:spLocks noChangeAspect="1"/>
          </p:cNvSpPr>
          <p:nvPr/>
        </p:nvSpPr>
        <p:spPr>
          <a:xfrm>
            <a:off x="8205983" y="4352744"/>
            <a:ext cx="300594" cy="252000"/>
          </a:xfrm>
          <a:prstGeom prst="ellipse">
            <a:avLst/>
          </a:prstGeom>
          <a:noFill/>
          <a:ln w="381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>
            <a:spLocks noChangeAspect="1"/>
          </p:cNvSpPr>
          <p:nvPr/>
        </p:nvSpPr>
        <p:spPr>
          <a:xfrm>
            <a:off x="8575591" y="4352744"/>
            <a:ext cx="300594" cy="252000"/>
          </a:xfrm>
          <a:prstGeom prst="ellipse">
            <a:avLst/>
          </a:prstGeom>
          <a:noFill/>
          <a:ln w="381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>
            <a:spLocks noChangeAspect="1"/>
          </p:cNvSpPr>
          <p:nvPr/>
        </p:nvSpPr>
        <p:spPr>
          <a:xfrm>
            <a:off x="8935260" y="4352744"/>
            <a:ext cx="300594" cy="252000"/>
          </a:xfrm>
          <a:prstGeom prst="ellipse">
            <a:avLst/>
          </a:prstGeom>
          <a:noFill/>
          <a:ln w="381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44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4428194"/>
            <a:ext cx="12192000" cy="216314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ЧЕЛОВЕЧЕСКИЙ КАПИТАЛ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25356" y="4529329"/>
            <a:ext cx="42094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Северный Государственный </a:t>
            </a:r>
          </a:p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Медицинский Университет (СГМУ)</a:t>
            </a:r>
          </a:p>
          <a:p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Северный (Арктический) </a:t>
            </a:r>
          </a:p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Университет </a:t>
            </a:r>
          </a:p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(САФУ) им. М.В. Ломоносова,</a:t>
            </a:r>
          </a:p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включая Научно-образовательный </a:t>
            </a:r>
          </a:p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«Российская Арктика»</a:t>
            </a:r>
          </a:p>
          <a:p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учреждений СПО</a:t>
            </a:r>
            <a:endParaRPr lang="ru-RU" sz="1200" b="1" dirty="0">
              <a:solidFill>
                <a:srgbClr val="006A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38238" y="1817498"/>
            <a:ext cx="280511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78%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городского населения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КРУПНЕЙШИЕ ГОРОДА: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Архангельск (348,4 тыс. чел.)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Северодвинск (182,3 тыс. чел.)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Котлас (61,8 тыс. чел.)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Новодвинск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(38,1 тыс. чел.)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Коряжма (36,2 тыс. чел.)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42065" y="1817498"/>
            <a:ext cx="30289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1136,5 тыс. чел.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население области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около 51 тыс.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среднемесячная заработная плата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630,3 тыс. чел.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трудоспособного населения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48298" y="4807288"/>
            <a:ext cx="270304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16 300 человек</a:t>
            </a:r>
          </a:p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Студентов в вузах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87003" y="449207"/>
            <a:ext cx="3847917" cy="954107"/>
          </a:xfrm>
          <a:prstGeom prst="rect">
            <a:avLst/>
          </a:prstGeom>
          <a:effectLst>
            <a:outerShdw blurRad="50800" dist="38100" algn="l" rotWithShape="0">
              <a:schemeClr val="bg2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ЧЕЛОВЕЧЕСКИЙ КАПИТАЛ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571" y="1618090"/>
            <a:ext cx="743464" cy="743464"/>
          </a:xfrm>
          <a:prstGeom prst="rect">
            <a:avLst/>
          </a:prstGeom>
          <a:ln>
            <a:solidFill>
              <a:srgbClr val="3F3C62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42"/>
          <a:stretch/>
        </p:blipFill>
        <p:spPr>
          <a:xfrm>
            <a:off x="1325356" y="2726067"/>
            <a:ext cx="795230" cy="3988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508" y="1701415"/>
            <a:ext cx="786729" cy="7867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836" y="1989822"/>
            <a:ext cx="498322" cy="4983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929" y="2847067"/>
            <a:ext cx="591885" cy="59188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426" y="4896530"/>
            <a:ext cx="1002978" cy="10029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820" y="3388704"/>
            <a:ext cx="737118" cy="737118"/>
          </a:xfrm>
          <a:prstGeom prst="rect">
            <a:avLst/>
          </a:prstGeom>
          <a:solidFill>
            <a:srgbClr val="1F4E79"/>
          </a:solidFill>
        </p:spPr>
      </p:pic>
      <p:sp>
        <p:nvSpPr>
          <p:cNvPr id="25" name="Прямоугольник 24"/>
          <p:cNvSpPr/>
          <p:nvPr/>
        </p:nvSpPr>
        <p:spPr>
          <a:xfrm>
            <a:off x="6065817" y="5421547"/>
            <a:ext cx="27030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3 400 человек</a:t>
            </a:r>
          </a:p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Выпускается из вузов</a:t>
            </a:r>
          </a:p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713" y="4948700"/>
            <a:ext cx="822441" cy="838905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9298704" y="4807287"/>
            <a:ext cx="270304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27 200 человек</a:t>
            </a:r>
          </a:p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Студентов СПО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286718" y="5417435"/>
            <a:ext cx="27030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6 000 человек</a:t>
            </a:r>
          </a:p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Выпускается из СПО</a:t>
            </a:r>
          </a:p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</a:t>
            </a:r>
          </a:p>
        </p:txBody>
      </p:sp>
      <p:sp>
        <p:nvSpPr>
          <p:cNvPr id="28" name="Половина рамки 27"/>
          <p:cNvSpPr/>
          <p:nvPr/>
        </p:nvSpPr>
        <p:spPr>
          <a:xfrm rot="8041899">
            <a:off x="5926555" y="5548197"/>
            <a:ext cx="137742" cy="125870"/>
          </a:xfrm>
          <a:prstGeom prst="halfFrame">
            <a:avLst>
              <a:gd name="adj1" fmla="val 14245"/>
              <a:gd name="adj2" fmla="val 12776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оловина рамки 28"/>
          <p:cNvSpPr/>
          <p:nvPr/>
        </p:nvSpPr>
        <p:spPr>
          <a:xfrm rot="8041899">
            <a:off x="5938726" y="4982030"/>
            <a:ext cx="137742" cy="125870"/>
          </a:xfrm>
          <a:prstGeom prst="halfFrame">
            <a:avLst>
              <a:gd name="adj1" fmla="val 14245"/>
              <a:gd name="adj2" fmla="val 12776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оловина рамки 29"/>
          <p:cNvSpPr/>
          <p:nvPr/>
        </p:nvSpPr>
        <p:spPr>
          <a:xfrm rot="8041899">
            <a:off x="9082653" y="5548197"/>
            <a:ext cx="137742" cy="125870"/>
          </a:xfrm>
          <a:prstGeom prst="halfFrame">
            <a:avLst>
              <a:gd name="adj1" fmla="val 14245"/>
              <a:gd name="adj2" fmla="val 12776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оловина рамки 30"/>
          <p:cNvSpPr/>
          <p:nvPr/>
        </p:nvSpPr>
        <p:spPr>
          <a:xfrm rot="8041899">
            <a:off x="9094824" y="4982030"/>
            <a:ext cx="137742" cy="125870"/>
          </a:xfrm>
          <a:prstGeom prst="halfFrame">
            <a:avLst>
              <a:gd name="adj1" fmla="val 14245"/>
              <a:gd name="adj2" fmla="val 12776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345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893"/>
            <a:ext cx="12192000" cy="11543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5366" y="401699"/>
            <a:ext cx="6201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ПРИОРИТЕТНЫЕ ОТРАСЛИ РАЗВИТИЯ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75366" y="1744942"/>
            <a:ext cx="734940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Судостроение, судоремонт	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Рыбопромышленный комплекс, </a:t>
            </a:r>
            <a:r>
              <a:rPr lang="ru-RU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аквакультура</a:t>
            </a:r>
            <a:endParaRPr lang="ru-RU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строительных материалов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Агропромышленный комплекс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Топливно-энергетический комплекс и добыча полезных ископаемых	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Цифровизация</a:t>
            </a:r>
            <a:r>
              <a:rPr lang="ru-RU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жизнедеятельности человека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 (экотуризм, автотуризм, оздоровительный туризм)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 и переработка дикоросов</a:t>
            </a:r>
          </a:p>
        </p:txBody>
      </p:sp>
      <p:pic>
        <p:nvPicPr>
          <p:cNvPr id="5122" name="Picture 2" descr="https://avatars.mds.yandex.net/get-zen_doc/1537151/pub_5e83901efc87c305e29453b6_5e83912e7fb1f22617c56a34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2130851"/>
            <a:ext cx="459000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309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683176"/>
            <a:ext cx="12192000" cy="6141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11543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ПОТЕНЦИАЛ ДЛЯ РАЗВИТИЯ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Проект для реализации на территории Архангельской 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774" y="2660253"/>
            <a:ext cx="5949949" cy="3392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26924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1F4E7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Предпосылки проекта:</a:t>
            </a:r>
          </a:p>
          <a:p>
            <a:pPr marL="46609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F4E7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лицензионный участок недр находится в зоне </a:t>
            </a:r>
            <a:r>
              <a:rPr lang="ru-RU" sz="1600" dirty="0" err="1">
                <a:solidFill>
                  <a:srgbClr val="1F4E7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Зимнебережного</a:t>
            </a:r>
            <a:r>
              <a:rPr lang="ru-RU" sz="1600" dirty="0">
                <a:solidFill>
                  <a:srgbClr val="1F4E7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алмазоносного района </a:t>
            </a:r>
          </a:p>
          <a:p>
            <a:pPr marL="46609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F4E7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наличие трех кимберлитовых трубок с установленными признаками </a:t>
            </a:r>
            <a:r>
              <a:rPr lang="ru-RU" sz="1600" dirty="0" err="1">
                <a:solidFill>
                  <a:srgbClr val="1F4E7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алмазоносности</a:t>
            </a:r>
            <a:r>
              <a:rPr lang="ru-RU" sz="1600" dirty="0">
                <a:solidFill>
                  <a:srgbClr val="1F4E7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— </a:t>
            </a:r>
            <a:r>
              <a:rPr lang="ru-RU" sz="1600" dirty="0" err="1">
                <a:solidFill>
                  <a:srgbClr val="1F4E7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Ижмозерская</a:t>
            </a:r>
            <a:r>
              <a:rPr lang="ru-RU" sz="1600" dirty="0">
                <a:solidFill>
                  <a:srgbClr val="1F4E7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Летняя, Озерная.</a:t>
            </a:r>
          </a:p>
          <a:p>
            <a:pPr marL="46609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F4E7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площадь участка недр </a:t>
            </a:r>
            <a:r>
              <a:rPr lang="ru-RU" sz="1600" dirty="0" err="1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Часовенский</a:t>
            </a:r>
            <a:r>
              <a:rPr lang="ru-RU" sz="1600" dirty="0">
                <a:solidFill>
                  <a:srgbClr val="1F4E7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- 239 </a:t>
            </a:r>
            <a:r>
              <a:rPr lang="ru-RU" sz="1600" dirty="0" err="1">
                <a:solidFill>
                  <a:srgbClr val="1F4E7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кв.км</a:t>
            </a:r>
            <a:endParaRPr lang="ru-RU" sz="1600" dirty="0">
              <a:solidFill>
                <a:srgbClr val="1F4E7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66090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F4E7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прогнозные ресурсы алмазов – 90 миллионов карат</a:t>
            </a:r>
          </a:p>
          <a:p>
            <a:pPr marL="180340" algn="just">
              <a:lnSpc>
                <a:spcPct val="115000"/>
              </a:lnSpc>
            </a:pPr>
            <a:endParaRPr lang="ru-RU" sz="1600" b="1" dirty="0">
              <a:solidFill>
                <a:srgbClr val="1F4E7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340" algn="just">
              <a:lnSpc>
                <a:spcPts val="2000"/>
              </a:lnSpc>
            </a:pPr>
            <a:r>
              <a:rPr lang="ru-RU" sz="1600" b="1" dirty="0">
                <a:solidFill>
                  <a:srgbClr val="1F4E7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Инвестиционная стоимость проекта</a:t>
            </a:r>
          </a:p>
          <a:p>
            <a:pPr marL="180340" algn="just">
              <a:lnSpc>
                <a:spcPts val="2000"/>
              </a:lnSpc>
            </a:pPr>
            <a:r>
              <a:rPr lang="ru-RU" sz="1600" b="1" dirty="0">
                <a:solidFill>
                  <a:srgbClr val="1F4E7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геолого-разведочных работ:  </a:t>
            </a:r>
          </a:p>
          <a:p>
            <a:pPr marL="180340" algn="just">
              <a:lnSpc>
                <a:spcPts val="2000"/>
              </a:lnSpc>
            </a:pPr>
            <a:r>
              <a:rPr lang="ru-RU" sz="1600" dirty="0">
                <a:solidFill>
                  <a:srgbClr val="1F4E7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400 млн. </a:t>
            </a:r>
            <a:r>
              <a:rPr lang="ru-RU" sz="1600" dirty="0" err="1">
                <a:solidFill>
                  <a:srgbClr val="1F4E7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</a:t>
            </a:r>
            <a:endParaRPr lang="ru-RU" sz="1600" dirty="0">
              <a:solidFill>
                <a:srgbClr val="1F4E7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303" y="1235469"/>
            <a:ext cx="1059318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 И ОЦЕНКА МЕСТОРОЖДЕНИЙ 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АЛМАЗОВ НА УЧАСТКЕ ЧАСОВЕНСКИЙ С ПОСЛЕДУЮЩЕЙ РАЗВЕДКОЙ И ОТРАБОТКОЙ ВЫЯВЛЕННЫХ МЕСТОРОЖДЕНИЙ </a:t>
            </a:r>
          </a:p>
        </p:txBody>
      </p:sp>
      <p:pic>
        <p:nvPicPr>
          <p:cNvPr id="5122" name="Picture 2" descr="https://phonoteka.org/uploads/posts/2021-05/1621824537_12-phonoteka_org-p-almazi-fon-dlya-prezentatsii-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911" y="2954555"/>
            <a:ext cx="5623992" cy="316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024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683176"/>
            <a:ext cx="12192000" cy="6141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2192000" cy="11543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ПОТЕНЦИАЛ ДЛЯ РАЗВИТИЯ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Проект для реализации на территории Архангельской 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5705" y="1345046"/>
            <a:ext cx="11738089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 И ОЦЕНКА МЕСТОРОЖДЕНИЙ </a:t>
            </a:r>
          </a:p>
          <a:p>
            <a:pPr>
              <a:lnSpc>
                <a:spcPts val="23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ЗОЛОТА И ЦВЕТНЫХ МЕТАЛЛОВ ЕЛЕНОКАМЕННЫХ </a:t>
            </a:r>
          </a:p>
          <a:p>
            <a:pPr>
              <a:lnSpc>
                <a:spcPts val="23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ПОЯСОВ ЮГО-ВОСТОКА БАЛТИЙСКОГО ЩИТА – ТОКШИНСКАЯ ПЛОЩАДЬ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4359" y="2436488"/>
            <a:ext cx="6010391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269240" algn="just">
              <a:lnSpc>
                <a:spcPts val="18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1F4E7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Предпосылки проекта:</a:t>
            </a:r>
          </a:p>
          <a:p>
            <a:pPr marL="466090" indent="-285750" algn="just">
              <a:lnSpc>
                <a:spcPts val="18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F4E7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участка площадью – 94.44 </a:t>
            </a:r>
            <a:r>
              <a:rPr lang="ru-RU" sz="1600" dirty="0" err="1">
                <a:solidFill>
                  <a:srgbClr val="1F4E7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кв.км</a:t>
            </a:r>
            <a:r>
              <a:rPr lang="ru-RU" sz="1600" dirty="0">
                <a:solidFill>
                  <a:srgbClr val="1F4E7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(Высотный) </a:t>
            </a:r>
          </a:p>
          <a:p>
            <a:pPr marL="180340" algn="just">
              <a:lnSpc>
                <a:spcPts val="1800"/>
              </a:lnSpc>
              <a:spcAft>
                <a:spcPts val="0"/>
              </a:spcAft>
            </a:pPr>
            <a:r>
              <a:rPr lang="ru-RU" sz="1600" dirty="0">
                <a:solidFill>
                  <a:srgbClr val="1F4E7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и 95.47 </a:t>
            </a:r>
            <a:r>
              <a:rPr lang="ru-RU" sz="1600" dirty="0" err="1">
                <a:solidFill>
                  <a:srgbClr val="1F4E7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кв.км</a:t>
            </a:r>
            <a:r>
              <a:rPr lang="ru-RU" sz="1600" dirty="0">
                <a:solidFill>
                  <a:srgbClr val="1F4E7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(Приозерный)</a:t>
            </a:r>
          </a:p>
          <a:p>
            <a:pPr marL="466090" indent="-285750" algn="just">
              <a:lnSpc>
                <a:spcPts val="18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F4E79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ожидаемые запасы золота категорий </a:t>
            </a:r>
            <a:r>
              <a:rPr lang="en-US" sz="1600" dirty="0">
                <a:solidFill>
                  <a:srgbClr val="1F4E79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</a:t>
            </a:r>
            <a:r>
              <a:rPr lang="ru-RU" sz="1600" baseline="-25000" dirty="0">
                <a:solidFill>
                  <a:srgbClr val="1F4E79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</a:t>
            </a:r>
            <a:r>
              <a:rPr lang="ru-RU" sz="1600" dirty="0">
                <a:solidFill>
                  <a:srgbClr val="1F4E79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+</a:t>
            </a:r>
            <a:r>
              <a:rPr lang="en-US" sz="1600" dirty="0">
                <a:solidFill>
                  <a:srgbClr val="1F4E79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</a:t>
            </a:r>
            <a:r>
              <a:rPr lang="ru-RU" sz="1600" baseline="-25000" dirty="0">
                <a:solidFill>
                  <a:srgbClr val="1F4E79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ru-RU" sz="1600" dirty="0">
                <a:solidFill>
                  <a:srgbClr val="1F4E79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- 80 тонн.</a:t>
            </a:r>
          </a:p>
          <a:p>
            <a:pPr marL="466090" indent="-285750" algn="just">
              <a:lnSpc>
                <a:spcPts val="18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F4E79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прогнозные ресурсы на флангах рудных тел категории </a:t>
            </a:r>
            <a:r>
              <a:rPr lang="en-US" sz="1600" dirty="0">
                <a:solidFill>
                  <a:srgbClr val="1F4E79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</a:t>
            </a:r>
            <a:r>
              <a:rPr lang="ru-RU" sz="1600" baseline="-25000" dirty="0">
                <a:solidFill>
                  <a:srgbClr val="1F4E79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</a:t>
            </a:r>
            <a:r>
              <a:rPr lang="ru-RU" sz="1600" dirty="0">
                <a:solidFill>
                  <a:srgbClr val="1F4E79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- 50 тонн.</a:t>
            </a:r>
          </a:p>
          <a:p>
            <a:pPr marL="466090" indent="-285750" algn="just">
              <a:lnSpc>
                <a:spcPts val="18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F4E79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в пределах лицензионных участков помимо золота выявлены 15 рудопроявлений железо-титановых, медно-никелевых, полиметаллических руд, проявления серебра, никеля, кобальта.</a:t>
            </a:r>
          </a:p>
          <a:p>
            <a:pPr marL="466090" indent="-285750" algn="just">
              <a:lnSpc>
                <a:spcPts val="18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F4E79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при благоприятном ходе поисковых и оценочных работ ресурсы и запасы металла на участках могут составить - 160 тонн.</a:t>
            </a:r>
          </a:p>
          <a:p>
            <a:pPr marL="180340" indent="269240" algn="just">
              <a:lnSpc>
                <a:spcPts val="1300"/>
              </a:lnSpc>
              <a:spcAft>
                <a:spcPts val="800"/>
              </a:spcAft>
            </a:pPr>
            <a:endParaRPr lang="ru-RU" sz="1600" b="1" dirty="0">
              <a:solidFill>
                <a:srgbClr val="1F4E7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340" indent="269240" algn="just">
              <a:lnSpc>
                <a:spcPts val="13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1F4E7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Инвестиционная стоимость проекта </a:t>
            </a:r>
          </a:p>
          <a:p>
            <a:pPr marL="180340" indent="269240" algn="just">
              <a:lnSpc>
                <a:spcPts val="13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1F4E7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геолого-разведочных  работ: </a:t>
            </a:r>
          </a:p>
          <a:p>
            <a:pPr marL="180340" indent="269240" algn="just">
              <a:lnSpc>
                <a:spcPts val="1800"/>
              </a:lnSpc>
              <a:spcAft>
                <a:spcPts val="800"/>
              </a:spcAft>
            </a:pPr>
            <a:r>
              <a:rPr lang="ru-RU" sz="1600" dirty="0">
                <a:solidFill>
                  <a:srgbClr val="1F4E7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300 млн. </a:t>
            </a:r>
            <a:r>
              <a:rPr lang="ru-RU" sz="1600" dirty="0" err="1">
                <a:solidFill>
                  <a:srgbClr val="1F4E7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</a:t>
            </a:r>
            <a:endParaRPr lang="ru-RU" sz="1600" dirty="0">
              <a:solidFill>
                <a:srgbClr val="1F4E7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s://vplate.ru/images/article/orig/2020/02/kak-dobyt-zol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987" y="2822899"/>
            <a:ext cx="544000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3908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11716</TotalTime>
  <Words>1216</Words>
  <Application>Microsoft Office PowerPoint</Application>
  <PresentationFormat>Широкоэкранный</PresentationFormat>
  <Paragraphs>278</Paragraphs>
  <Slides>15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АНО АО АРР</cp:lastModifiedBy>
  <cp:revision>230</cp:revision>
  <cp:lastPrinted>2021-12-06T08:26:44Z</cp:lastPrinted>
  <dcterms:created xsi:type="dcterms:W3CDTF">2020-12-24T08:36:48Z</dcterms:created>
  <dcterms:modified xsi:type="dcterms:W3CDTF">2022-06-08T06:46:03Z</dcterms:modified>
</cp:coreProperties>
</file>